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slideLayouts/slideLayout5.xml" ContentType="application/vnd.openxmlformats-officedocument.presentationml.slideLayout+xml"/>
  <Override PartName="/ppt/theme/theme5.xml" ContentType="application/vnd.openxmlformats-officedocument.theme+xml"/>
  <Override PartName="/ppt/tags/tag4.xml" ContentType="application/vnd.openxmlformats-officedocument.presentationml.tags+xml"/>
  <Override PartName="/ppt/slideLayouts/slideLayout6.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slideLayouts/slideLayout7.xml" ContentType="application/vnd.openxmlformats-officedocument.presentationml.slideLayout+xml"/>
  <Override PartName="/ppt/theme/theme7.xml" ContentType="application/vnd.openxmlformats-officedocument.theme+xml"/>
  <Override PartName="/ppt/tags/tag6.xml" ContentType="application/vnd.openxmlformats-officedocument.presentationml.tags+xml"/>
  <Override PartName="/ppt/slideLayouts/slideLayout8.xml" ContentType="application/vnd.openxmlformats-officedocument.presentationml.slideLayout+xml"/>
  <Override PartName="/ppt/theme/theme8.xml" ContentType="application/vnd.openxmlformats-officedocument.theme+xml"/>
  <Override PartName="/ppt/tags/tag7.xml" ContentType="application/vnd.openxmlformats-officedocument.presentationml.tags+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tags/tag8.xml" ContentType="application/vnd.openxmlformats-officedocument.presentationml.tags+xml"/>
  <Override PartName="/ppt/slideLayouts/slideLayout12.xml" ContentType="application/vnd.openxmlformats-officedocument.presentationml.slideLayout+xml"/>
  <Override PartName="/ppt/theme/theme12.xml" ContentType="application/vnd.openxmlformats-officedocument.theme+xml"/>
  <Override PartName="/ppt/tags/tag9.xml" ContentType="application/vnd.openxmlformats-officedocument.presentationml.tags+xml"/>
  <Override PartName="/ppt/slideLayouts/slideLayout13.xml" ContentType="application/vnd.openxmlformats-officedocument.presentationml.slideLayout+xml"/>
  <Override PartName="/ppt/theme/theme13.xml" ContentType="application/vnd.openxmlformats-officedocument.theme+xml"/>
  <Override PartName="/ppt/tags/tag10.xml" ContentType="application/vnd.openxmlformats-officedocument.presentationml.tags+xml"/>
  <Override PartName="/ppt/slideLayouts/slideLayout14.xml" ContentType="application/vnd.openxmlformats-officedocument.presentationml.slideLayout+xml"/>
  <Override PartName="/ppt/theme/theme14.xml" ContentType="application/vnd.openxmlformats-officedocument.theme+xml"/>
  <Override PartName="/ppt/tags/tag11.xml" ContentType="application/vnd.openxmlformats-officedocument.presentationml.tags+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tags/tag12.xml" ContentType="application/vnd.openxmlformats-officedocument.presentationml.tags+xml"/>
  <Override PartName="/ppt/slideLayouts/slideLayout19.xml" ContentType="application/vnd.openxmlformats-officedocument.presentationml.slideLayout+xml"/>
  <Override PartName="/ppt/theme/theme19.xml" ContentType="application/vnd.openxmlformats-officedocument.theme+xml"/>
  <Override PartName="/ppt/tags/tag13.xml" ContentType="application/vnd.openxmlformats-officedocument.presentationml.tags+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tags/tag14.xml" ContentType="application/vnd.openxmlformats-officedocument.presentationml.tags+xml"/>
  <Override PartName="/ppt/slideLayouts/slideLayout22.xml" ContentType="application/vnd.openxmlformats-officedocument.presentationml.slideLayout+xml"/>
  <Override PartName="/ppt/theme/theme22.xml" ContentType="application/vnd.openxmlformats-officedocument.theme+xml"/>
  <Override PartName="/ppt/tags/tag15.xml" ContentType="application/vnd.openxmlformats-officedocument.presentationml.tags+xml"/>
  <Override PartName="/ppt/theme/theme23.xml" ContentType="application/vnd.openxmlformats-officedocument.theme+xml"/>
  <Override PartName="/ppt/tags/tag16.xml" ContentType="application/vnd.openxmlformats-officedocument.presentationml.tags+xml"/>
  <Override PartName="/ppt/theme/theme24.xml" ContentType="application/vnd.openxmlformats-officedocument.theme+xml"/>
  <Override PartName="/ppt/tags/tag17.xml" ContentType="application/vnd.openxmlformats-officedocument.presentationml.tags+xml"/>
  <Override PartName="/ppt/theme/theme25.xml" ContentType="application/vnd.openxmlformats-officedocument.theme+xml"/>
  <Override PartName="/ppt/tags/tag18.xml" ContentType="application/vnd.openxmlformats-officedocument.presentationml.tags+xml"/>
  <Override PartName="/ppt/theme/theme26.xml" ContentType="application/vnd.openxmlformats-officedocument.theme+xml"/>
  <Override PartName="/ppt/tags/tag19.xml" ContentType="application/vnd.openxmlformats-officedocument.presentationml.tags+xml"/>
  <Override PartName="/ppt/theme/theme27.xml" ContentType="application/vnd.openxmlformats-officedocument.theme+xml"/>
  <Override PartName="/ppt/tags/tag20.xml" ContentType="application/vnd.openxmlformats-officedocument.presentationml.tags+xml"/>
  <Override PartName="/ppt/theme/theme28.xml" ContentType="application/vnd.openxmlformats-officedocument.theme+xml"/>
  <Override PartName="/ppt/tags/tag21.xml" ContentType="application/vnd.openxmlformats-officedocument.presentationml.tags+xml"/>
  <Override PartName="/ppt/slideLayouts/slideLayout23.xml" ContentType="application/vnd.openxmlformats-officedocument.presentationml.slideLayout+xml"/>
  <Override PartName="/ppt/theme/theme29.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5.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6.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9.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0.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2.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4.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6.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8.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9.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0.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21.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2.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3.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24.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25.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notesSlides/notesSlide26.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notesSlides/notesSlide27.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28.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notesSlides/notesSlide2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notesSlides/notesSlide30.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notesSlides/notesSlide31.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32.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notesSlides/notesSlide33.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34.xml" ContentType="application/vnd.openxmlformats-officedocument.presentationml.notesSlide+xml"/>
  <Override PartName="/ppt/tags/tag1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4" r:id="rId2"/>
    <p:sldMasterId id="2147483666" r:id="rId3"/>
    <p:sldMasterId id="2147483668" r:id="rId4"/>
    <p:sldMasterId id="2147483670" r:id="rId5"/>
    <p:sldMasterId id="2147483672" r:id="rId6"/>
    <p:sldMasterId id="2147483674" r:id="rId7"/>
    <p:sldMasterId id="2147483676" r:id="rId8"/>
    <p:sldMasterId id="2147483678" r:id="rId9"/>
    <p:sldMasterId id="2147483680" r:id="rId10"/>
    <p:sldMasterId id="2147483682" r:id="rId11"/>
    <p:sldMasterId id="2147483684" r:id="rId12"/>
    <p:sldMasterId id="2147483686" r:id="rId13"/>
    <p:sldMasterId id="2147483688" r:id="rId14"/>
    <p:sldMasterId id="2147483690" r:id="rId15"/>
    <p:sldMasterId id="2147483692" r:id="rId16"/>
    <p:sldMasterId id="2147483694" r:id="rId17"/>
    <p:sldMasterId id="2147483696" r:id="rId18"/>
    <p:sldMasterId id="2147483698" r:id="rId19"/>
    <p:sldMasterId id="2147483700" r:id="rId20"/>
    <p:sldMasterId id="2147483702" r:id="rId21"/>
    <p:sldMasterId id="2147483712" r:id="rId22"/>
    <p:sldMasterId id="2147483714" r:id="rId23"/>
    <p:sldMasterId id="2147483716" r:id="rId24"/>
    <p:sldMasterId id="2147483718" r:id="rId25"/>
    <p:sldMasterId id="2147483720" r:id="rId26"/>
    <p:sldMasterId id="2147483722" r:id="rId27"/>
    <p:sldMasterId id="2147483724" r:id="rId28"/>
    <p:sldMasterId id="2147483726" r:id="rId29"/>
    <p:sldMasterId id="2147483730" r:id="rId30"/>
  </p:sldMasterIdLst>
  <p:notesMasterIdLst>
    <p:notesMasterId r:id="rId65"/>
  </p:notesMasterIdLst>
  <p:handoutMasterIdLst>
    <p:handoutMasterId r:id="rId66"/>
  </p:handoutMasterIdLst>
  <p:sldIdLst>
    <p:sldId id="293" r:id="rId31"/>
    <p:sldId id="259" r:id="rId32"/>
    <p:sldId id="260" r:id="rId33"/>
    <p:sldId id="261" r:id="rId34"/>
    <p:sldId id="262" r:id="rId35"/>
    <p:sldId id="263" r:id="rId36"/>
    <p:sldId id="264" r:id="rId37"/>
    <p:sldId id="265" r:id="rId38"/>
    <p:sldId id="266" r:id="rId39"/>
    <p:sldId id="306" r:id="rId40"/>
    <p:sldId id="267" r:id="rId41"/>
    <p:sldId id="307" r:id="rId42"/>
    <p:sldId id="308" r:id="rId43"/>
    <p:sldId id="268" r:id="rId44"/>
    <p:sldId id="269" r:id="rId45"/>
    <p:sldId id="270" r:id="rId46"/>
    <p:sldId id="271" r:id="rId47"/>
    <p:sldId id="272" r:id="rId48"/>
    <p:sldId id="273" r:id="rId49"/>
    <p:sldId id="274" r:id="rId50"/>
    <p:sldId id="275" r:id="rId51"/>
    <p:sldId id="276" r:id="rId52"/>
    <p:sldId id="277" r:id="rId53"/>
    <p:sldId id="309" r:id="rId54"/>
    <p:sldId id="278" r:id="rId55"/>
    <p:sldId id="299" r:id="rId56"/>
    <p:sldId id="303" r:id="rId57"/>
    <p:sldId id="304" r:id="rId58"/>
    <p:sldId id="305" r:id="rId59"/>
    <p:sldId id="296" r:id="rId60"/>
    <p:sldId id="300" r:id="rId61"/>
    <p:sldId id="290" r:id="rId62"/>
    <p:sldId id="302" r:id="rId63"/>
    <p:sldId id="292" r:id="rId64"/>
  </p:sldIdLst>
  <p:sldSz cx="9144000" cy="6858000" type="screen4x3"/>
  <p:notesSz cx="7315200" cy="96012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greenf"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3858" autoAdjust="0"/>
  </p:normalViewPr>
  <p:slideViewPr>
    <p:cSldViewPr>
      <p:cViewPr varScale="1">
        <p:scale>
          <a:sx n="77" d="100"/>
          <a:sy n="77" d="100"/>
        </p:scale>
        <p:origin x="-2604" y="-78"/>
      </p:cViewPr>
      <p:guideLst>
        <p:guide orient="horz" pos="2160"/>
        <p:guide pos="2880"/>
      </p:guideLst>
    </p:cSldViewPr>
  </p:slideViewPr>
  <p:outlineViewPr>
    <p:cViewPr>
      <p:scale>
        <a:sx n="33" d="100"/>
        <a:sy n="33" d="100"/>
      </p:scale>
      <p:origin x="0" y="15822"/>
    </p:cViewPr>
  </p:outlineViewPr>
  <p:notesTextViewPr>
    <p:cViewPr>
      <p:scale>
        <a:sx n="100" d="100"/>
        <a:sy n="100" d="100"/>
      </p:scale>
      <p:origin x="0" y="0"/>
    </p:cViewPr>
  </p:notesTextViewPr>
  <p:sorterViewPr>
    <p:cViewPr>
      <p:scale>
        <a:sx n="66" d="100"/>
        <a:sy n="66" d="100"/>
      </p:scale>
      <p:origin x="0" y="2022"/>
    </p:cViewPr>
  </p:sorterViewPr>
  <p:notesViewPr>
    <p:cSldViewPr>
      <p:cViewPr>
        <p:scale>
          <a:sx n="80" d="100"/>
          <a:sy n="80" d="100"/>
        </p:scale>
        <p:origin x="-2058" y="123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9.xml"/><Relationship Id="rId21" Type="http://schemas.openxmlformats.org/officeDocument/2006/relationships/slideMaster" Target="slideMasters/slideMaster21.xml"/><Relationship Id="rId34" Type="http://schemas.openxmlformats.org/officeDocument/2006/relationships/slide" Target="slides/slide4.xml"/><Relationship Id="rId42" Type="http://schemas.openxmlformats.org/officeDocument/2006/relationships/slide" Target="slides/slide12.xml"/><Relationship Id="rId47" Type="http://schemas.openxmlformats.org/officeDocument/2006/relationships/slide" Target="slides/slide17.xml"/><Relationship Id="rId50" Type="http://schemas.openxmlformats.org/officeDocument/2006/relationships/slide" Target="slides/slide20.xml"/><Relationship Id="rId55" Type="http://schemas.openxmlformats.org/officeDocument/2006/relationships/slide" Target="slides/slide25.xml"/><Relationship Id="rId63" Type="http://schemas.openxmlformats.org/officeDocument/2006/relationships/slide" Target="slides/slide33.xml"/><Relationship Id="rId68"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2.xml"/><Relationship Id="rId37" Type="http://schemas.openxmlformats.org/officeDocument/2006/relationships/slide" Target="slides/slide7.xml"/><Relationship Id="rId40" Type="http://schemas.openxmlformats.org/officeDocument/2006/relationships/slide" Target="slides/slide10.xml"/><Relationship Id="rId45" Type="http://schemas.openxmlformats.org/officeDocument/2006/relationships/slide" Target="slides/slide15.xml"/><Relationship Id="rId53" Type="http://schemas.openxmlformats.org/officeDocument/2006/relationships/slide" Target="slides/slide23.xml"/><Relationship Id="rId58" Type="http://schemas.openxmlformats.org/officeDocument/2006/relationships/slide" Target="slides/slide28.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6.xml"/><Relationship Id="rId49" Type="http://schemas.openxmlformats.org/officeDocument/2006/relationships/slide" Target="slides/slide19.xml"/><Relationship Id="rId57" Type="http://schemas.openxmlformats.org/officeDocument/2006/relationships/slide" Target="slides/slide27.xml"/><Relationship Id="rId61" Type="http://schemas.openxmlformats.org/officeDocument/2006/relationships/slide" Target="slides/slide3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xml"/><Relationship Id="rId44" Type="http://schemas.openxmlformats.org/officeDocument/2006/relationships/slide" Target="slides/slide14.xml"/><Relationship Id="rId52" Type="http://schemas.openxmlformats.org/officeDocument/2006/relationships/slide" Target="slides/slide22.xml"/><Relationship Id="rId60" Type="http://schemas.openxmlformats.org/officeDocument/2006/relationships/slide" Target="slides/slide30.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5.xml"/><Relationship Id="rId43" Type="http://schemas.openxmlformats.org/officeDocument/2006/relationships/slide" Target="slides/slide13.xml"/><Relationship Id="rId48" Type="http://schemas.openxmlformats.org/officeDocument/2006/relationships/slide" Target="slides/slide18.xml"/><Relationship Id="rId56" Type="http://schemas.openxmlformats.org/officeDocument/2006/relationships/slide" Target="slides/slide26.xml"/><Relationship Id="rId64" Type="http://schemas.openxmlformats.org/officeDocument/2006/relationships/slide" Target="slides/slide34.xml"/><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1.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3.xml"/><Relationship Id="rId38" Type="http://schemas.openxmlformats.org/officeDocument/2006/relationships/slide" Target="slides/slide8.xml"/><Relationship Id="rId46" Type="http://schemas.openxmlformats.org/officeDocument/2006/relationships/slide" Target="slides/slide16.xml"/><Relationship Id="rId59" Type="http://schemas.openxmlformats.org/officeDocument/2006/relationships/slide" Target="slides/slide29.xml"/><Relationship Id="rId67" Type="http://schemas.openxmlformats.org/officeDocument/2006/relationships/tags" Target="tags/tag1.xml"/><Relationship Id="rId20" Type="http://schemas.openxmlformats.org/officeDocument/2006/relationships/slideMaster" Target="slideMasters/slideMaster20.xml"/><Relationship Id="rId41" Type="http://schemas.openxmlformats.org/officeDocument/2006/relationships/slide" Target="slides/slide11.xml"/><Relationship Id="rId54" Type="http://schemas.openxmlformats.org/officeDocument/2006/relationships/slide" Target="slides/slide24.xml"/><Relationship Id="rId62" Type="http://schemas.openxmlformats.org/officeDocument/2006/relationships/slide" Target="slides/slide32.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169920" cy="480060"/>
          </a:xfrm>
          <a:prstGeom prst="rect">
            <a:avLst/>
          </a:prstGeom>
        </p:spPr>
        <p:txBody>
          <a:bodyPr vert="horz" lIns="96644" tIns="48323" rIns="96644" bIns="48323" rtlCol="0"/>
          <a:lstStyle>
            <a:lvl1pPr algn="l">
              <a:defRPr sz="1200"/>
            </a:lvl1pPr>
          </a:lstStyle>
          <a:p>
            <a:endParaRPr lang="en-CA"/>
          </a:p>
        </p:txBody>
      </p:sp>
      <p:sp>
        <p:nvSpPr>
          <p:cNvPr id="3" name="Date Placeholder 2"/>
          <p:cNvSpPr>
            <a:spLocks noGrp="1"/>
          </p:cNvSpPr>
          <p:nvPr>
            <p:ph type="dt" sz="quarter" idx="1"/>
          </p:nvPr>
        </p:nvSpPr>
        <p:spPr>
          <a:xfrm>
            <a:off x="4143588" y="3"/>
            <a:ext cx="3169920" cy="480060"/>
          </a:xfrm>
          <a:prstGeom prst="rect">
            <a:avLst/>
          </a:prstGeom>
        </p:spPr>
        <p:txBody>
          <a:bodyPr vert="horz" lIns="96644" tIns="48323" rIns="96644" bIns="48323" rtlCol="0"/>
          <a:lstStyle>
            <a:lvl1pPr algn="r">
              <a:defRPr sz="1200"/>
            </a:lvl1pPr>
          </a:lstStyle>
          <a:p>
            <a:fld id="{E5B63113-4E3A-4CC6-90E1-C58F16B80AAF}" type="datetimeFigureOut">
              <a:rPr lang="en-CA" smtClean="0"/>
              <a:pPr/>
              <a:t>2016-05-12</a:t>
            </a:fld>
            <a:endParaRPr lang="en-CA"/>
          </a:p>
        </p:txBody>
      </p:sp>
      <p:sp>
        <p:nvSpPr>
          <p:cNvPr id="4" name="Footer Placeholder 3"/>
          <p:cNvSpPr>
            <a:spLocks noGrp="1"/>
          </p:cNvSpPr>
          <p:nvPr>
            <p:ph type="ftr" sz="quarter" idx="2"/>
          </p:nvPr>
        </p:nvSpPr>
        <p:spPr>
          <a:xfrm>
            <a:off x="0" y="9119474"/>
            <a:ext cx="3169920" cy="480060"/>
          </a:xfrm>
          <a:prstGeom prst="rect">
            <a:avLst/>
          </a:prstGeom>
        </p:spPr>
        <p:txBody>
          <a:bodyPr vert="horz" lIns="96644" tIns="48323" rIns="96644" bIns="48323" rtlCol="0" anchor="b"/>
          <a:lstStyle>
            <a:lvl1pPr algn="l">
              <a:defRPr sz="1200"/>
            </a:lvl1pPr>
          </a:lstStyle>
          <a:p>
            <a:endParaRPr lang="en-CA"/>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6644" tIns="48323" rIns="96644" bIns="48323" rtlCol="0" anchor="b"/>
          <a:lstStyle>
            <a:lvl1pPr algn="r">
              <a:defRPr sz="1200"/>
            </a:lvl1pPr>
          </a:lstStyle>
          <a:p>
            <a:fld id="{27651343-D827-45A6-AE39-E2526DA44688}" type="slidenum">
              <a:rPr lang="en-CA" smtClean="0"/>
              <a:pPr/>
              <a:t>‹#›</a:t>
            </a:fld>
            <a:endParaRPr lang="en-CA"/>
          </a:p>
        </p:txBody>
      </p:sp>
    </p:spTree>
    <p:extLst>
      <p:ext uri="{BB962C8B-B14F-4D97-AF65-F5344CB8AC3E}">
        <p14:creationId xmlns:p14="http://schemas.microsoft.com/office/powerpoint/2010/main" val="4041173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169920" cy="480060"/>
          </a:xfrm>
          <a:prstGeom prst="rect">
            <a:avLst/>
          </a:prstGeom>
        </p:spPr>
        <p:txBody>
          <a:bodyPr vert="horz" lIns="96644" tIns="48323" rIns="96644" bIns="48323" rtlCol="0"/>
          <a:lstStyle>
            <a:lvl1pPr algn="l">
              <a:defRPr sz="1200"/>
            </a:lvl1pPr>
          </a:lstStyle>
          <a:p>
            <a:endParaRPr lang="en-CA"/>
          </a:p>
        </p:txBody>
      </p:sp>
      <p:sp>
        <p:nvSpPr>
          <p:cNvPr id="3" name="Date Placeholder 2"/>
          <p:cNvSpPr>
            <a:spLocks noGrp="1"/>
          </p:cNvSpPr>
          <p:nvPr>
            <p:ph type="dt" idx="1"/>
          </p:nvPr>
        </p:nvSpPr>
        <p:spPr>
          <a:xfrm>
            <a:off x="4143588" y="3"/>
            <a:ext cx="3169920" cy="480060"/>
          </a:xfrm>
          <a:prstGeom prst="rect">
            <a:avLst/>
          </a:prstGeom>
        </p:spPr>
        <p:txBody>
          <a:bodyPr vert="horz" lIns="96644" tIns="48323" rIns="96644" bIns="48323" rtlCol="0"/>
          <a:lstStyle>
            <a:lvl1pPr algn="r">
              <a:defRPr sz="1200"/>
            </a:lvl1pPr>
          </a:lstStyle>
          <a:p>
            <a:fld id="{E2E5D38E-4620-4429-8260-D2AB881E84FF}" type="datetimeFigureOut">
              <a:rPr lang="en-CA" smtClean="0"/>
              <a:pPr/>
              <a:t>2016-05-12</a:t>
            </a:fld>
            <a:endParaRPr lang="en-CA"/>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4" tIns="48323" rIns="96644" bIns="48323" rtlCol="0" anchor="ctr"/>
          <a:lstStyle/>
          <a:p>
            <a:endParaRPr lang="en-CA"/>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44" tIns="48323" rIns="96644" bIns="4832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9119474"/>
            <a:ext cx="3169920" cy="480060"/>
          </a:xfrm>
          <a:prstGeom prst="rect">
            <a:avLst/>
          </a:prstGeom>
        </p:spPr>
        <p:txBody>
          <a:bodyPr vert="horz" lIns="96644" tIns="48323" rIns="96644" bIns="48323" rtlCol="0" anchor="b"/>
          <a:lstStyle>
            <a:lvl1pPr algn="l">
              <a:defRPr sz="1200"/>
            </a:lvl1pPr>
          </a:lstStyle>
          <a:p>
            <a:endParaRPr lang="en-CA"/>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6644" tIns="48323" rIns="96644" bIns="48323" rtlCol="0" anchor="b"/>
          <a:lstStyle>
            <a:lvl1pPr algn="r">
              <a:defRPr sz="1200"/>
            </a:lvl1pPr>
          </a:lstStyle>
          <a:p>
            <a:fld id="{2B8C1EE0-8807-46AB-95EE-35D67240DF10}" type="slidenum">
              <a:rPr lang="en-CA" smtClean="0"/>
              <a:pPr/>
              <a:t>‹#›</a:t>
            </a:fld>
            <a:endParaRPr lang="en-CA"/>
          </a:p>
        </p:txBody>
      </p:sp>
    </p:spTree>
    <p:extLst>
      <p:ext uri="{BB962C8B-B14F-4D97-AF65-F5344CB8AC3E}">
        <p14:creationId xmlns:p14="http://schemas.microsoft.com/office/powerpoint/2010/main" val="492049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40.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44.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50.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54.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58.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62.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66.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70.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73.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76.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80.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95.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98.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102.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106.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108.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110.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112.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114.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116.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118.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120.xml"/></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124.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126.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1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B8C1EE0-8807-46AB-95EE-35D67240DF10}"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5B21B2F-B151-444E-BDC5-2EB32BAF23D9}" type="slidenum">
              <a:rPr lang="en-CA" smtClean="0">
                <a:solidFill>
                  <a:srgbClr val="000000"/>
                </a:solidFill>
              </a:rPr>
              <a:pPr/>
              <a:t>2</a:t>
            </a:fld>
            <a:endParaRPr lang="en-CA" smtClean="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custDataLst>
              <p:tags r:id="rId1"/>
            </p:custDataLst>
          </p:nvPr>
        </p:nvSpPr>
        <p:spPr>
          <a:noFill/>
          <a:ln/>
        </p:spPr>
        <p:txBody>
          <a:bodyPr>
            <a:normAutofit/>
          </a:bodyPr>
          <a:lstStyle/>
          <a:p>
            <a:pPr eaLnBrk="1" hangingPunct="1"/>
            <a:endParaRPr lang="en-CA" sz="250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97D3B424-BC98-47FA-8A86-F639CC3A7847}" type="slidenum">
              <a:rPr lang="en-CA" smtClean="0">
                <a:solidFill>
                  <a:srgbClr val="000000"/>
                </a:solidFill>
              </a:rPr>
              <a:pPr/>
              <a:t>3</a:t>
            </a:fld>
            <a:endParaRPr lang="en-CA" smtClean="0">
              <a:solidFill>
                <a:srgbClr val="000000"/>
              </a:solidFill>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custDataLst>
              <p:tags r:id="rId1"/>
            </p:custDataLst>
          </p:nvPr>
        </p:nvSpPr>
        <p:spPr>
          <a:noFill/>
          <a:ln/>
        </p:spPr>
        <p:txBody>
          <a:bodyPr>
            <a:normAutofit/>
          </a:bodyPr>
          <a:lstStyle/>
          <a:p>
            <a:pPr eaLnBrk="1" hangingPunct="1"/>
            <a:endParaRPr lang="en-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A8D3904-B3A4-4605-AFE8-7038FB479E78}" type="slidenum">
              <a:rPr lang="en-CA" smtClean="0">
                <a:solidFill>
                  <a:srgbClr val="000000"/>
                </a:solidFill>
              </a:rPr>
              <a:pPr/>
              <a:t>4</a:t>
            </a:fld>
            <a:endParaRPr lang="en-CA" smtClean="0">
              <a:solidFill>
                <a:srgbClr val="000000"/>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E490D52-A9AD-4D40-BFF3-0E68B1140FB6}" type="slidenum">
              <a:rPr lang="en-CA" smtClean="0">
                <a:solidFill>
                  <a:srgbClr val="000000"/>
                </a:solidFill>
              </a:rPr>
              <a:pPr/>
              <a:t>5</a:t>
            </a:fld>
            <a:endParaRPr lang="en-CA" smtClean="0">
              <a:solidFill>
                <a:srgbClr val="000000"/>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custDataLst>
              <p:tags r:id="rId1"/>
            </p:custDataLst>
          </p:nvPr>
        </p:nvSpPr>
        <p:spPr>
          <a:noFill/>
          <a:ln/>
        </p:spPr>
        <p:txBody>
          <a:bodyPr/>
          <a:lstStyle/>
          <a:p>
            <a:pPr eaLnBrk="1" hangingPunct="1">
              <a:buFontTx/>
              <a:buChar char="•"/>
            </a:pPr>
            <a:endParaRPr lang="en-CA"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F7C5F1F-FC2F-48E7-B742-B11A17F4C648}" type="slidenum">
              <a:rPr lang="en-CA" smtClean="0">
                <a:solidFill>
                  <a:srgbClr val="000000"/>
                </a:solidFill>
              </a:rPr>
              <a:pPr/>
              <a:t>6</a:t>
            </a:fld>
            <a:endParaRPr lang="en-CA" smtClean="0">
              <a:solidFill>
                <a:srgbClr val="000000"/>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60100E1-6E26-4268-BCCE-8B46A91E0267}" type="slidenum">
              <a:rPr lang="en-CA" smtClean="0">
                <a:solidFill>
                  <a:srgbClr val="000000"/>
                </a:solidFill>
              </a:rPr>
              <a:pPr/>
              <a:t>7</a:t>
            </a:fld>
            <a:endParaRPr lang="en-CA" smtClean="0">
              <a:solidFill>
                <a:srgbClr val="000000"/>
              </a:solidFill>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6974F1C-527C-4AE5-B3CE-872AF058729D}" type="slidenum">
              <a:rPr lang="en-CA" smtClean="0">
                <a:solidFill>
                  <a:srgbClr val="000000"/>
                </a:solidFill>
              </a:rPr>
              <a:pPr/>
              <a:t>8</a:t>
            </a:fld>
            <a:endParaRPr lang="en-CA" smtClean="0">
              <a:solidFill>
                <a:srgbClr val="000000"/>
              </a:solidFill>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6A4DD02-94D6-486E-9038-D360C90ADB49}" type="slidenum">
              <a:rPr lang="en-CA" smtClean="0">
                <a:solidFill>
                  <a:srgbClr val="000000"/>
                </a:solidFill>
              </a:rPr>
              <a:pPr/>
              <a:t>9</a:t>
            </a:fld>
            <a:endParaRPr lang="en-CA" smtClean="0">
              <a:solidFill>
                <a:srgbClr val="000000"/>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custDataLst>
              <p:tags r:id="rId1"/>
            </p:custDataLst>
          </p:nvPr>
        </p:nvSpPr>
        <p:spPr>
          <a:noFill/>
          <a:ln/>
        </p:spPr>
        <p:txBody>
          <a:bodyPr>
            <a:noAutofit/>
          </a:bodyPr>
          <a:lstStyle/>
          <a:p>
            <a:pPr marL="237094" indent="-237094">
              <a:lnSpc>
                <a:spcPct val="80000"/>
              </a:lnSpc>
            </a:pPr>
            <a:endParaRPr lang="en-CA" dirty="0"/>
          </a:p>
          <a:p>
            <a:pPr marL="237094" indent="-237094">
              <a:lnSpc>
                <a:spcPct val="80000"/>
              </a:lnSpc>
            </a:pPr>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66A4DD02-94D6-486E-9038-D360C90ADB49}" type="slidenum">
              <a:rPr lang="en-CA" smtClean="0">
                <a:solidFill>
                  <a:srgbClr val="000000"/>
                </a:solidFill>
              </a:rPr>
              <a:pPr/>
              <a:t>10</a:t>
            </a:fld>
            <a:endParaRPr lang="en-CA" smtClean="0">
              <a:solidFill>
                <a:srgbClr val="000000"/>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custDataLst>
              <p:tags r:id="rId1"/>
            </p:custDataLst>
          </p:nvPr>
        </p:nvSpPr>
        <p:spPr>
          <a:noFill/>
          <a:ln/>
        </p:spPr>
        <p:txBody>
          <a:bodyPr>
            <a:noAutofit/>
          </a:bodyPr>
          <a:lstStyle/>
          <a:p>
            <a:pPr marL="237094" indent="-237094">
              <a:lnSpc>
                <a:spcPct val="80000"/>
              </a:lnSpc>
            </a:pPr>
            <a:endParaRPr lang="en-CA" dirty="0"/>
          </a:p>
          <a:p>
            <a:pPr marL="237094" indent="-237094">
              <a:lnSpc>
                <a:spcPct val="80000"/>
              </a:lnSpc>
            </a:pPr>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1236470-5363-4F9B-B2CD-6DB9594E3F98}" type="slidenum">
              <a:rPr lang="en-CA" smtClean="0">
                <a:solidFill>
                  <a:srgbClr val="000000"/>
                </a:solidFill>
              </a:rPr>
              <a:pPr/>
              <a:t>11</a:t>
            </a:fld>
            <a:endParaRPr lang="en-CA" smtClean="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custDataLst>
              <p:tags r:id="rId1"/>
            </p:custDataLst>
          </p:nvPr>
        </p:nvSpPr>
        <p:spPr>
          <a:noFill/>
          <a:ln/>
        </p:spPr>
        <p:txBody>
          <a:bodyPr>
            <a:noAutofit/>
          </a:bodyPr>
          <a:lstStyle/>
          <a:p>
            <a:pPr>
              <a:lnSpc>
                <a:spcPct val="115000"/>
              </a:lnSpc>
            </a:pPr>
            <a:r>
              <a:rPr lang="en-CA" dirty="0" smtClean="0">
                <a:solidFill>
                  <a:srgbClr val="000000"/>
                </a:solidFill>
                <a:ea typeface="Times New Roman"/>
                <a:cs typeface="Calibri"/>
              </a:rPr>
              <a:t/>
            </a:r>
            <a:br>
              <a:rPr lang="en-CA" dirty="0" smtClean="0">
                <a:solidFill>
                  <a:srgbClr val="000000"/>
                </a:solidFill>
                <a:ea typeface="Times New Roman"/>
                <a:cs typeface="Calibri"/>
              </a:rPr>
            </a:br>
            <a:endParaRPr lang="en-CA" dirty="0" smtClean="0">
              <a:ea typeface="Times New Roman"/>
              <a:cs typeface="Times New Roman"/>
            </a:endParaRPr>
          </a:p>
          <a:p>
            <a:pPr>
              <a:lnSpc>
                <a:spcPct val="115000"/>
              </a:lnSpc>
            </a:pPr>
            <a:endParaRPr lang="en-CA" dirty="0">
              <a:ea typeface="Times New Roman"/>
              <a:cs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1236470-5363-4F9B-B2CD-6DB9594E3F98}" type="slidenum">
              <a:rPr lang="en-CA" smtClean="0">
                <a:solidFill>
                  <a:srgbClr val="000000"/>
                </a:solidFill>
              </a:rPr>
              <a:pPr/>
              <a:t>12</a:t>
            </a:fld>
            <a:endParaRPr lang="en-CA" smtClean="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custDataLst>
              <p:tags r:id="rId1"/>
            </p:custDataLst>
          </p:nvPr>
        </p:nvSpPr>
        <p:spPr>
          <a:noFill/>
          <a:ln/>
        </p:spPr>
        <p:txBody>
          <a:bodyPr>
            <a:noAutofit/>
          </a:bodyPr>
          <a:lstStyle/>
          <a:p>
            <a:pPr>
              <a:lnSpc>
                <a:spcPct val="115000"/>
              </a:lnSpc>
            </a:pPr>
            <a:endParaRPr lang="en-CA" dirty="0">
              <a:ea typeface="Times New Roman"/>
              <a:cs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1236470-5363-4F9B-B2CD-6DB9594E3F98}" type="slidenum">
              <a:rPr lang="en-CA" smtClean="0">
                <a:solidFill>
                  <a:srgbClr val="000000"/>
                </a:solidFill>
              </a:rPr>
              <a:pPr/>
              <a:t>13</a:t>
            </a:fld>
            <a:endParaRPr lang="en-CA" smtClean="0">
              <a:solidFill>
                <a:srgbClr val="000000"/>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custDataLst>
              <p:tags r:id="rId1"/>
            </p:custDataLst>
          </p:nvPr>
        </p:nvSpPr>
        <p:spPr>
          <a:noFill/>
          <a:ln/>
        </p:spPr>
        <p:txBody>
          <a:bodyPr>
            <a:noAutofit/>
          </a:bodyPr>
          <a:lstStyle/>
          <a:p>
            <a:pPr>
              <a:lnSpc>
                <a:spcPct val="115000"/>
              </a:lnSpc>
            </a:pPr>
            <a:endParaRPr lang="en-CA" dirty="0">
              <a:ea typeface="Times New Roman"/>
              <a:cs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B6D17AC-C310-4345-87B3-A61BD612D2DB}" type="slidenum">
              <a:rPr lang="en-CA" smtClean="0">
                <a:solidFill>
                  <a:srgbClr val="000000"/>
                </a:solidFill>
              </a:rPr>
              <a:pPr/>
              <a:t>14</a:t>
            </a:fld>
            <a:endParaRPr lang="en-CA" smtClean="0">
              <a:solidFill>
                <a:srgbClr val="000000"/>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377740A5-48DF-4AB7-B200-7E6D76C76245}" type="slidenum">
              <a:rPr lang="en-CA" smtClean="0">
                <a:solidFill>
                  <a:srgbClr val="000000"/>
                </a:solidFill>
              </a:rPr>
              <a:pPr/>
              <a:t>15</a:t>
            </a:fld>
            <a:endParaRPr lang="en-CA" smtClean="0">
              <a:solidFill>
                <a:srgbClr val="000000"/>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custDataLst>
              <p:tags r:id="rId1"/>
            </p:custDataLst>
          </p:nvPr>
        </p:nvSpPr>
        <p:spPr>
          <a:noFill/>
          <a:ln/>
        </p:spPr>
        <p:txBody>
          <a:bodyPr>
            <a:normAutofit/>
          </a:bodyPr>
          <a:lstStyle/>
          <a:p>
            <a:pPr eaLnBrk="1" hangingPunct="1"/>
            <a:endParaRPr lang="en-CA"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D302D65-AA19-4A17-B461-BCB18769C963}" type="slidenum">
              <a:rPr lang="en-CA" smtClean="0">
                <a:solidFill>
                  <a:srgbClr val="000000"/>
                </a:solidFill>
              </a:rPr>
              <a:pPr/>
              <a:t>16</a:t>
            </a:fld>
            <a:endParaRPr lang="en-CA" smtClean="0">
              <a:solidFill>
                <a:srgbClr val="000000"/>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custDataLst>
              <p:tags r:id="rId1"/>
            </p:custDataLst>
          </p:nvPr>
        </p:nvSpPr>
        <p:spPr>
          <a:noFill/>
          <a:ln/>
        </p:spPr>
        <p:txBody>
          <a:bodyPr/>
          <a:lstStyle/>
          <a:p>
            <a:pPr eaLnBrk="1" hangingPunct="1">
              <a:buClr>
                <a:srgbClr val="006600"/>
              </a:buClr>
            </a:pPr>
            <a:endParaRPr lang="en-CA"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340B251-C137-4C9B-B90C-99C84C4D181F}" type="slidenum">
              <a:rPr lang="en-CA" smtClean="0">
                <a:solidFill>
                  <a:srgbClr val="000000"/>
                </a:solidFill>
              </a:rPr>
              <a:pPr/>
              <a:t>17</a:t>
            </a:fld>
            <a:endParaRPr lang="en-CA" smtClean="0">
              <a:solidFill>
                <a:srgbClr val="000000"/>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CA"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9AAF866-5C83-489A-B7B9-8C1AABD8E07C}" type="slidenum">
              <a:rPr lang="en-CA" smtClean="0">
                <a:solidFill>
                  <a:srgbClr val="000000"/>
                </a:solidFill>
              </a:rPr>
              <a:pPr/>
              <a:t>18</a:t>
            </a:fld>
            <a:endParaRPr lang="en-CA" smtClean="0">
              <a:solidFill>
                <a:srgbClr val="000000"/>
              </a:solidFill>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CA"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A27DED16-A811-4714-9160-31F2CF66691B}" type="slidenum">
              <a:rPr lang="en-CA" smtClean="0">
                <a:solidFill>
                  <a:srgbClr val="000000"/>
                </a:solidFill>
              </a:rPr>
              <a:pPr/>
              <a:t>19</a:t>
            </a:fld>
            <a:endParaRPr lang="en-CA" smtClean="0">
              <a:solidFill>
                <a:srgbClr val="000000"/>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noAutofit/>
          </a:bodyPr>
          <a:lstStyle/>
          <a:p>
            <a:pPr eaLnBrk="1" hangingPunct="1"/>
            <a:endParaRPr lang="en-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B61B04B-D448-4854-93D8-F511E386C562}" type="slidenum">
              <a:rPr lang="en-CA" smtClean="0">
                <a:solidFill>
                  <a:srgbClr val="000000"/>
                </a:solidFill>
              </a:rPr>
              <a:pPr/>
              <a:t>20</a:t>
            </a:fld>
            <a:endParaRPr lang="en-CA" smtClean="0">
              <a:solidFill>
                <a:srgbClr val="000000"/>
              </a:solidFill>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CA"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99D0615-2F72-48DE-AB02-53AFA0D1C813}" type="slidenum">
              <a:rPr lang="en-CA" smtClean="0">
                <a:solidFill>
                  <a:srgbClr val="000000"/>
                </a:solidFill>
              </a:rPr>
              <a:pPr/>
              <a:t>21</a:t>
            </a:fld>
            <a:endParaRPr lang="en-CA" smtClean="0">
              <a:solidFill>
                <a:srgbClr val="000000"/>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168ED256-3146-44D7-936B-482C36183C10}" type="slidenum">
              <a:rPr lang="en-CA" smtClean="0">
                <a:solidFill>
                  <a:srgbClr val="000000"/>
                </a:solidFill>
              </a:rPr>
              <a:pPr/>
              <a:t>22</a:t>
            </a:fld>
            <a:endParaRPr lang="en-CA" smtClean="0">
              <a:solidFill>
                <a:srgbClr val="000000"/>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custDataLst>
              <p:tags r:id="rId1"/>
            </p:custDataLst>
          </p:nvPr>
        </p:nvSpPr>
        <p:spPr>
          <a:noFill/>
          <a:ln/>
        </p:spPr>
        <p:txBody>
          <a:bodyPr>
            <a:normAutofit/>
          </a:bodyPr>
          <a:lstStyle/>
          <a:p>
            <a:pPr eaLnBrk="1" hangingPunct="1"/>
            <a:endParaRPr lang="en-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AE9876D-12C3-4A7F-A65A-491CAE1BDDFB}" type="slidenum">
              <a:rPr lang="en-CA" smtClean="0">
                <a:solidFill>
                  <a:srgbClr val="000000"/>
                </a:solidFill>
              </a:rPr>
              <a:pPr/>
              <a:t>23</a:t>
            </a:fld>
            <a:endParaRPr lang="en-CA" smtClean="0">
              <a:solidFill>
                <a:srgbClr val="000000"/>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custDataLst>
              <p:tags r:id="rId1"/>
            </p:custDataLst>
          </p:nvPr>
        </p:nvSpPr>
        <p:spPr>
          <a:noFill/>
          <a:ln/>
        </p:spPr>
        <p:txBody>
          <a:bodyPr>
            <a:normAutofit/>
          </a:bodyPr>
          <a:lstStyle/>
          <a:p>
            <a:pPr eaLnBrk="1" hangingPunct="1">
              <a:lnSpc>
                <a:spcPct val="80000"/>
              </a:lnSpc>
            </a:pPr>
            <a:endParaRPr lang="en-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AE9876D-12C3-4A7F-A65A-491CAE1BDDFB}" type="slidenum">
              <a:rPr lang="en-CA" smtClean="0">
                <a:solidFill>
                  <a:srgbClr val="000000"/>
                </a:solidFill>
              </a:rPr>
              <a:pPr/>
              <a:t>24</a:t>
            </a:fld>
            <a:endParaRPr lang="en-CA" smtClean="0">
              <a:solidFill>
                <a:srgbClr val="000000"/>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custDataLst>
              <p:tags r:id="rId1"/>
            </p:custDataLst>
          </p:nvPr>
        </p:nvSpPr>
        <p:spPr>
          <a:noFill/>
          <a:ln/>
        </p:spPr>
        <p:txBody>
          <a:bodyPr>
            <a:normAutofit/>
          </a:bodyPr>
          <a:lstStyle/>
          <a:p>
            <a:pPr eaLnBrk="1" hangingPunct="1">
              <a:lnSpc>
                <a:spcPct val="80000"/>
              </a:lnSpc>
            </a:pPr>
            <a:endParaRPr lang="en-CA"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434DC02-15F3-4F07-AC33-08DE79F087DF}" type="slidenum">
              <a:rPr lang="en-CA" smtClean="0">
                <a:solidFill>
                  <a:srgbClr val="000000"/>
                </a:solidFill>
              </a:rPr>
              <a:pPr/>
              <a:t>25</a:t>
            </a:fld>
            <a:endParaRPr lang="en-CA" smtClean="0">
              <a:solidFill>
                <a:srgbClr val="000000"/>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26</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US" sz="1200" dirty="0" smtClean="0">
              <a:latin typeface="Arial" charset="0"/>
              <a:cs typeface="Times New Roman" pitchFamily="18" charset="0"/>
            </a:endParaRPr>
          </a:p>
          <a:p>
            <a:pPr eaLnBrk="1" hangingPunct="1"/>
            <a:endParaRPr lang="en-CA"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27</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US" sz="1200" dirty="0" smtClean="0">
              <a:latin typeface="Arial" charset="0"/>
              <a:cs typeface="Times New Roman" pitchFamily="18" charset="0"/>
            </a:endParaRPr>
          </a:p>
          <a:p>
            <a:pPr eaLnBrk="1" hangingPunct="1"/>
            <a:endParaRPr lang="en-CA"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28</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US" sz="1200" dirty="0" smtClean="0">
              <a:latin typeface="Arial" charset="0"/>
              <a:cs typeface="Times New Roman" pitchFamily="18" charset="0"/>
            </a:endParaRPr>
          </a:p>
          <a:p>
            <a:pPr eaLnBrk="1" hangingPunct="1"/>
            <a:endParaRPr lang="en-CA"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29</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US" sz="1200" dirty="0" smtClean="0">
              <a:latin typeface="Arial" charset="0"/>
              <a:cs typeface="Times New Roman" pitchFamily="18" charset="0"/>
            </a:endParaRPr>
          </a:p>
          <a:p>
            <a:pPr eaLnBrk="1" hangingPunct="1"/>
            <a:endParaRPr lang="en-CA"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30</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31</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753FA2F-D2D5-4B75-ADAC-9A10E957C639}" type="slidenum">
              <a:rPr lang="en-CA" smtClean="0">
                <a:solidFill>
                  <a:srgbClr val="000000"/>
                </a:solidFill>
              </a:rPr>
              <a:pPr/>
              <a:t>32</a:t>
            </a:fld>
            <a:endParaRPr lang="en-CA" smtClean="0">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custDataLst>
              <p:tags r:id="rId1"/>
            </p:custDataLst>
          </p:nvPr>
        </p:nvSpPr>
        <p:spPr>
          <a:noFill/>
          <a:ln/>
        </p:spPr>
        <p:txBody>
          <a:bodyPr>
            <a:normAutofit/>
          </a:bodyPr>
          <a:lstStyle/>
          <a:p>
            <a:pPr eaLnBrk="1" hangingPunct="1">
              <a:lnSpc>
                <a:spcPct val="80000"/>
              </a:lnSpc>
              <a:buClr>
                <a:srgbClr val="006600"/>
              </a:buClr>
            </a:pPr>
            <a:endParaRPr lang="en-CA"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25BF459-3047-4165-82E3-B8316729C4D4}" type="slidenum">
              <a:rPr lang="en-CA" smtClean="0">
                <a:solidFill>
                  <a:srgbClr val="000000"/>
                </a:solidFill>
              </a:rPr>
              <a:pPr/>
              <a:t>33</a:t>
            </a:fld>
            <a:endParaRPr lang="en-CA" smtClean="0">
              <a:solidFill>
                <a:srgbClr val="000000"/>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custDataLst>
              <p:tags r:id="rId1"/>
            </p:custDataLst>
          </p:nvPr>
        </p:nvSpPr>
        <p:spPr>
          <a:noFill/>
          <a:ln/>
        </p:spPr>
        <p:txBody>
          <a:bodyPr/>
          <a:lstStyle/>
          <a:p>
            <a:pPr eaLnBrk="1" hangingPunct="1"/>
            <a:endParaRPr lang="en-CA"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8ABFBCA-7B2C-4719-A01C-D8DFAE6DA2F3}" type="slidenum">
              <a:rPr lang="en-CA" smtClean="0">
                <a:solidFill>
                  <a:srgbClr val="000000"/>
                </a:solidFill>
              </a:rPr>
              <a:pPr/>
              <a:t>34</a:t>
            </a:fld>
            <a:endParaRPr lang="en-CA" smtClean="0">
              <a:solidFill>
                <a:srgbClr val="000000"/>
              </a:solidFill>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custDataLst>
              <p:tags r:id="rId1"/>
            </p:custDataLst>
          </p:nvPr>
        </p:nvSpPr>
        <p:spPr>
          <a:noFill/>
          <a:ln/>
        </p:spPr>
        <p:txBody>
          <a:bodyPr>
            <a:noAutofit/>
          </a:bodyPr>
          <a:lstStyle/>
          <a:p>
            <a:pPr>
              <a:lnSpc>
                <a:spcPct val="115000"/>
              </a:lnSpc>
            </a:pPr>
            <a:endParaRPr lang="en-CA" dirty="0">
              <a:ea typeface="Times New Roman"/>
              <a:cs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BB9DEB8-2E32-4910-9C1F-79B5395DD116}" type="datetimeFigureOut">
              <a:rPr lang="en-US" smtClean="0">
                <a:solidFill>
                  <a:prstClr val="black">
                    <a:tint val="75000"/>
                  </a:prstClr>
                </a:solidFill>
              </a:rPr>
              <a:pPr/>
              <a:t>5/12/2016</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4E314854-D327-49CA-B3ED-5076DB648E0C}" type="slidenum">
              <a:rPr lang="en-CA" smtClean="0">
                <a:solidFill>
                  <a:prstClr val="black">
                    <a:tint val="75000"/>
                  </a:prstClr>
                </a:solidFill>
              </a:rPr>
              <a:pPr/>
              <a:t>‹#›</a:t>
            </a:fld>
            <a:endParaRPr lang="en-CA">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CA">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9BC0B-8F4B-4F93-84C1-D06041E46867}" type="slidenum">
              <a:rPr lang="en-CA">
                <a:solidFill>
                  <a:srgbClr val="000000"/>
                </a:solidFill>
              </a:rPr>
              <a:pPr>
                <a:defRPr/>
              </a:pPr>
              <a:t>‹#›</a:t>
            </a:fld>
            <a:endParaRPr lang="en-CA">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defRPr/>
            </a:pPr>
            <a:endParaRPr lang="en-CA">
              <a:solidFill>
                <a:srgbClr val="000000"/>
              </a:solidFill>
            </a:endParaRPr>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en-CA">
              <a:solidFill>
                <a:srgbClr val="000000"/>
              </a:solidFill>
            </a:endParaRPr>
          </a:p>
        </p:txBody>
      </p:sp>
      <p:sp>
        <p:nvSpPr>
          <p:cNvPr id="4" name="Slide Number Placeholder 3"/>
          <p:cNvSpPr>
            <a:spLocks noGrp="1"/>
          </p:cNvSpPr>
          <p:nvPr>
            <p:ph type="sldNum" sz="quarter" idx="12"/>
          </p:nvPr>
        </p:nvSpPr>
        <p:spPr/>
        <p:txBody>
          <a:bodyPr/>
          <a:lstStyle/>
          <a:p>
            <a:pPr fontAlgn="base">
              <a:spcBef>
                <a:spcPct val="0"/>
              </a:spcBef>
              <a:spcAft>
                <a:spcPct val="0"/>
              </a:spcAft>
              <a:defRPr/>
            </a:pPr>
            <a:fld id="{E4F28518-E545-418A-AC4D-21A33E94BEB4}" type="slidenum">
              <a:rPr lang="en-CA" smtClean="0">
                <a:solidFill>
                  <a:srgbClr val="000000"/>
                </a:solidFill>
              </a:rPr>
              <a:pPr fontAlgn="base">
                <a:spcBef>
                  <a:spcPct val="0"/>
                </a:spcBef>
                <a:spcAft>
                  <a:spcPct val="0"/>
                </a:spcAft>
                <a:defRPr/>
              </a:pPr>
              <a:t>‹#›</a:t>
            </a:fld>
            <a:endParaRPr lang="en-CA">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heme" Target="../theme/theme11.xml"/><Relationship Id="rId1" Type="http://schemas.openxmlformats.org/officeDocument/2006/relationships/slideLayout" Target="../slideLayouts/slideLayout11.xml"/><Relationship Id="rId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12.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heme" Target="../theme/theme13.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14.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heme" Target="../theme/theme18.xml"/><Relationship Id="rId1" Type="http://schemas.openxmlformats.org/officeDocument/2006/relationships/slideLayout" Target="../slideLayouts/slideLayout18.xml"/><Relationship Id="rId4" Type="http://schemas.openxmlformats.org/officeDocument/2006/relationships/image" Target="../media/image1.png"/></Relationships>
</file>

<file path=ppt/slideMasters/_rels/slideMaster19.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heme" Target="../theme/theme19.xml"/><Relationship Id="rId1" Type="http://schemas.openxmlformats.org/officeDocument/2006/relationships/slideLayout" Target="../slideLayouts/slideLayout19.xml"/><Relationship Id="rId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heme" Target="../theme/theme21.xml"/><Relationship Id="rId1" Type="http://schemas.openxmlformats.org/officeDocument/2006/relationships/slideLayout" Target="../slideLayouts/slideLayout21.xml"/><Relationship Id="rId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heme" Target="../theme/theme22.xml"/><Relationship Id="rId1" Type="http://schemas.openxmlformats.org/officeDocument/2006/relationships/slideLayout" Target="../slideLayouts/slideLayout22.xml"/><Relationship Id="rId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6.xml"/><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8.xml"/><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9.xml"/><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20.xml"/><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21.xml"/><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23.xml"/></Relationships>
</file>

<file path=ppt/slideMasters/_rels/slideMaster30.xml.rels><?xml version="1.0" encoding="UTF-8" standalone="yes"?>
<Relationships xmlns="http://schemas.openxmlformats.org/package/2006/relationships"><Relationship Id="rId3" Type="http://schemas.openxmlformats.org/officeDocument/2006/relationships/theme" Target="../theme/theme30.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6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6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7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7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7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8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8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69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70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4"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3"/>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sldLayoutIdLst>
    <p:sldLayoutId id="214748371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userDrawn="1"/>
        </p:nvSpPr>
        <p:spPr bwMode="auto">
          <a:xfrm>
            <a:off x="0" y="2438400"/>
            <a:ext cx="9144000" cy="4419600"/>
          </a:xfrm>
          <a:prstGeom prst="rect">
            <a:avLst/>
          </a:prstGeom>
          <a:solidFill>
            <a:srgbClr val="5F5F5F"/>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21" name="Picture 20" descr="Picture1.png"/>
          <p:cNvPicPr>
            <a:picLocks noChangeAspect="1"/>
          </p:cNvPicPr>
          <p:nvPr userDrawn="1"/>
        </p:nvPicPr>
        <p:blipFill>
          <a:blip r:embed="rId3" cstate="print"/>
          <a:srcRect l="11417" t="9554" r="12467"/>
          <a:stretch>
            <a:fillRect/>
          </a:stretch>
        </p:blipFill>
        <p:spPr>
          <a:xfrm>
            <a:off x="0" y="0"/>
            <a:ext cx="9144000" cy="4328417"/>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EBB9DEB8-2E32-4910-9C1F-79B5395DD116}" type="datetimeFigureOut">
              <a:rPr lang="en-US"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5/12/2016</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4E314854-D327-49CA-B3ED-5076DB648E0C}" type="slidenum">
              <a:rPr lang="en-CA" smtClean="0">
                <a:solidFill>
                  <a:prstClr val="black">
                    <a:tint val="75000"/>
                  </a:prstClr>
                </a:solidFill>
                <a:effectLst>
                  <a:outerShdw blurRad="38100" dist="38100" dir="2700000" algn="tl">
                    <a:srgbClr val="000000">
                      <a:alpha val="43137"/>
                    </a:srgbClr>
                  </a:outerShdw>
                </a:effectLst>
                <a:latin typeface="Arial" charset="0"/>
                <a:cs typeface="Arial" charset="0"/>
              </a:rPr>
              <a:pPr fontAlgn="base">
                <a:spcBef>
                  <a:spcPct val="0"/>
                </a:spcBef>
                <a:spcAft>
                  <a:spcPct val="0"/>
                </a:spcAft>
              </a:pPr>
              <a:t>‹#›</a:t>
            </a:fld>
            <a:endParaRPr lang="en-CA">
              <a:solidFill>
                <a:prstClr val="black">
                  <a:tint val="75000"/>
                </a:prstClr>
              </a:solidFill>
              <a:effectLst>
                <a:outerShdw blurRad="38100" dist="38100" dir="2700000" algn="tl">
                  <a:srgbClr val="000000">
                    <a:alpha val="43137"/>
                  </a:srgbClr>
                </a:outerShdw>
              </a:effectLst>
              <a:latin typeface="Arial" charset="0"/>
              <a:cs typeface="Arial" charset="0"/>
            </a:endParaRPr>
          </a:p>
        </p:txBody>
      </p:sp>
      <p:grpSp>
        <p:nvGrpSpPr>
          <p:cNvPr id="8" name="Group 4"/>
          <p:cNvGrpSpPr>
            <a:grpSpLocks/>
          </p:cNvGrpSpPr>
          <p:nvPr userDrawn="1">
            <p:custDataLst>
              <p:tags r:id="rId2"/>
            </p:custDataLst>
          </p:nvPr>
        </p:nvGrpSpPr>
        <p:grpSpPr bwMode="auto">
          <a:xfrm>
            <a:off x="0" y="0"/>
            <a:ext cx="9144000" cy="1333500"/>
            <a:chOff x="0" y="0"/>
            <a:chExt cx="5760" cy="840"/>
          </a:xfrm>
        </p:grpSpPr>
        <p:grpSp>
          <p:nvGrpSpPr>
            <p:cNvPr id="9" name="Group 5"/>
            <p:cNvGrpSpPr>
              <a:grpSpLocks/>
            </p:cNvGrpSpPr>
            <p:nvPr/>
          </p:nvGrpSpPr>
          <p:grpSpPr bwMode="auto">
            <a:xfrm>
              <a:off x="0" y="0"/>
              <a:ext cx="5760" cy="840"/>
              <a:chOff x="0" y="0"/>
              <a:chExt cx="5760" cy="840"/>
            </a:xfrm>
          </p:grpSpPr>
          <p:sp>
            <p:nvSpPr>
              <p:cNvPr id="17"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prstClr val="black"/>
                  </a:solidFill>
                  <a:latin typeface="Arial" charset="0"/>
                  <a:cs typeface="Arial" charset="0"/>
                </a:endParaRPr>
              </a:p>
            </p:txBody>
          </p:sp>
          <p:sp>
            <p:nvSpPr>
              <p:cNvPr id="18"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9"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nvGrpSpPr>
            <p:cNvPr id="10" name="Group 9"/>
            <p:cNvGrpSpPr>
              <a:grpSpLocks/>
            </p:cNvGrpSpPr>
            <p:nvPr/>
          </p:nvGrpSpPr>
          <p:grpSpPr bwMode="auto">
            <a:xfrm>
              <a:off x="5165" y="192"/>
              <a:ext cx="403" cy="305"/>
              <a:chOff x="5165" y="192"/>
              <a:chExt cx="403" cy="305"/>
            </a:xfrm>
          </p:grpSpPr>
          <p:sp>
            <p:nvSpPr>
              <p:cNvPr id="1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1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grpSp>
      </p:gr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pPr fontAlgn="base">
              <a:spcBef>
                <a:spcPct val="0"/>
              </a:spcBef>
              <a:spcAft>
                <a:spcPct val="0"/>
              </a:spcAft>
              <a:defRPr/>
            </a:pPr>
            <a:endParaRPr lang="en-CA">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pPr fontAlgn="base">
              <a:spcBef>
                <a:spcPct val="0"/>
              </a:spcBef>
              <a:spcAft>
                <a:spcPct val="0"/>
              </a:spcAft>
              <a:defRPr/>
            </a:pPr>
            <a:endParaRPr lang="en-CA">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pPr fontAlgn="base">
              <a:spcBef>
                <a:spcPct val="0"/>
              </a:spcBef>
              <a:spcAft>
                <a:spcPct val="0"/>
              </a:spcAft>
              <a:defRPr/>
            </a:pPr>
            <a:fld id="{E4F28518-E545-418A-AC4D-21A33E94BEB4}" type="slidenum">
              <a:rPr lang="en-CA">
                <a:solidFill>
                  <a:srgbClr val="000000"/>
                </a:solidFill>
              </a:rPr>
              <a:pPr fontAlgn="base">
                <a:spcBef>
                  <a:spcPct val="0"/>
                </a:spcBef>
                <a:spcAft>
                  <a:spcPct val="0"/>
                </a:spcAft>
                <a:defRPr/>
              </a:pPr>
              <a:t>‹#›</a:t>
            </a:fld>
            <a:endParaRPr lang="en-CA">
              <a:solidFill>
                <a:srgbClr val="000000"/>
              </a:solidFill>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image" Target="../media/image5.jpe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4.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3.jpeg"/><Relationship Id="rId5" Type="http://schemas.openxmlformats.org/officeDocument/2006/relationships/tags" Target="../tags/tag29.xml"/><Relationship Id="rId15" Type="http://schemas.openxmlformats.org/officeDocument/2006/relationships/image" Target="../media/image7.jpeg"/><Relationship Id="rId10" Type="http://schemas.openxmlformats.org/officeDocument/2006/relationships/notesSlide" Target="../notesSlides/notesSlide2.xml"/><Relationship Id="rId4" Type="http://schemas.openxmlformats.org/officeDocument/2006/relationships/tags" Target="../tags/tag28.xml"/><Relationship Id="rId9" Type="http://schemas.openxmlformats.org/officeDocument/2006/relationships/slideLayout" Target="../slideLayouts/slideLayout2.xml"/><Relationship Id="rId1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10.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9.jpeg"/><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12.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5.jpeg"/><Relationship Id="rId5" Type="http://schemas.openxmlformats.org/officeDocument/2006/relationships/notesSlide" Target="../notesSlides/notesSlide9.xml"/><Relationship Id="rId4"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5.jpeg"/><Relationship Id="rId5" Type="http://schemas.openxmlformats.org/officeDocument/2006/relationships/notesSlide" Target="../notesSlides/notesSlide10.xml"/><Relationship Id="rId4"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3.jpeg"/><Relationship Id="rId5" Type="http://schemas.openxmlformats.org/officeDocument/2006/relationships/notesSlide" Target="../notesSlides/notesSlide11.xml"/><Relationship Id="rId4"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13.jpeg"/><Relationship Id="rId5" Type="http://schemas.openxmlformats.org/officeDocument/2006/relationships/notesSlide" Target="../notesSlides/notesSlide12.xml"/><Relationship Id="rId4"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3.jpeg"/><Relationship Id="rId5" Type="http://schemas.openxmlformats.org/officeDocument/2006/relationships/notesSlide" Target="../notesSlides/notesSlide13.xml"/><Relationship Id="rId4"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14.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image" Target="../media/image17.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16.png"/><Relationship Id="rId5" Type="http://schemas.openxmlformats.org/officeDocument/2006/relationships/notesSlide" Target="../notesSlides/notesSlide16.xml"/><Relationship Id="rId4"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image" Target="../media/image18.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19.jpeg"/><Relationship Id="rId5" Type="http://schemas.openxmlformats.org/officeDocument/2006/relationships/notesSlide" Target="../notesSlides/notesSlide18.xml"/><Relationship Id="rId4"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20.jpeg"/><Relationship Id="rId5" Type="http://schemas.openxmlformats.org/officeDocument/2006/relationships/notesSlide" Target="../notesSlides/notesSlide19.xml"/><Relationship Id="rId4"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21.jpeg"/><Relationship Id="rId5" Type="http://schemas.openxmlformats.org/officeDocument/2006/relationships/notesSlide" Target="../notesSlides/notesSlide20.xml"/><Relationship Id="rId4"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23.jpe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22.jpeg"/><Relationship Id="rId5" Type="http://schemas.openxmlformats.org/officeDocument/2006/relationships/notesSlide" Target="../notesSlides/notesSlide21.xml"/><Relationship Id="rId4"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24.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25.jpeg"/><Relationship Id="rId5" Type="http://schemas.openxmlformats.org/officeDocument/2006/relationships/notesSlide" Target="../notesSlides/notesSlide23.xml"/><Relationship Id="rId4"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25.jpeg"/><Relationship Id="rId5" Type="http://schemas.openxmlformats.org/officeDocument/2006/relationships/notesSlide" Target="../notesSlides/notesSlide24.xml"/><Relationship Id="rId4"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1.xml"/><Relationship Id="rId1" Type="http://schemas.openxmlformats.org/officeDocument/2006/relationships/tags" Target="../tags/tag10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2.xml"/><Relationship Id="rId1" Type="http://schemas.openxmlformats.org/officeDocument/2006/relationships/tags" Target="../tags/tag109.xml"/><Relationship Id="rId4" Type="http://schemas.openxmlformats.org/officeDocument/2006/relationships/hyperlink" Target="http://peoplelearning-online.com/Species_at_Risk/files/pdf/Purple_Leaved_Willowherb.pdf"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2.xml"/><Relationship Id="rId1" Type="http://schemas.openxmlformats.org/officeDocument/2006/relationships/tags" Target="../tags/tag111.xml"/><Relationship Id="rId4" Type="http://schemas.openxmlformats.org/officeDocument/2006/relationships/hyperlink" Target="http://peoplelearning-online.com/Species_at_Risk/files/pdf/Purple_Leaved_Willowherb.pdf"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2.xml"/><Relationship Id="rId1" Type="http://schemas.openxmlformats.org/officeDocument/2006/relationships/tags" Target="../tags/tag113.xml"/><Relationship Id="rId4" Type="http://schemas.openxmlformats.org/officeDocument/2006/relationships/hyperlink" Target="http://peoplelearning-online.com/Species_at_Risk/files/pdf/Purple_Leaved_Willowherb.pdf"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2.xml"/><Relationship Id="rId1" Type="http://schemas.openxmlformats.org/officeDocument/2006/relationships/tags" Target="../tags/tag115.xml"/><Relationship Id="rId4" Type="http://schemas.openxmlformats.org/officeDocument/2006/relationships/hyperlink" Target="http://peoplelearning-online.com/Species_at_Risk/files/pdf/Purple_Leaved_Willowherb.pdf"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2.xml"/><Relationship Id="rId1" Type="http://schemas.openxmlformats.org/officeDocument/2006/relationships/tags" Target="../tags/tag117.xml"/><Relationship Id="rId4" Type="http://schemas.openxmlformats.org/officeDocument/2006/relationships/hyperlink" Target="http://peoplelearning-online.com/Species_at_Risk/files/pdf/Purple_Leaved_Willowherb.pdf"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2.xml"/><Relationship Id="rId1" Type="http://schemas.openxmlformats.org/officeDocument/2006/relationships/tags" Target="../tags/tag119.xml"/><Relationship Id="rId5" Type="http://schemas.openxmlformats.org/officeDocument/2006/relationships/hyperlink" Target="http://peoplelearning-online.com/Species_at_Risk/files/pdf/Purple_Leaved_Willowherb.pdf" TargetMode="External"/><Relationship Id="rId4" Type="http://schemas.openxmlformats.org/officeDocument/2006/relationships/hyperlink" Target="http://www.env.gov.bc.ca/cdc/contribute.html" TargetMode="External"/></Relationships>
</file>

<file path=ppt/slides/_rels/slide32.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26.jpeg"/><Relationship Id="rId5" Type="http://schemas.openxmlformats.org/officeDocument/2006/relationships/notesSlide" Target="../notesSlides/notesSlide32.xml"/><Relationship Id="rId4"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2.xml"/><Relationship Id="rId1" Type="http://schemas.openxmlformats.org/officeDocument/2006/relationships/tags" Target="../tags/tag125.xml"/><Relationship Id="rId6" Type="http://schemas.openxmlformats.org/officeDocument/2006/relationships/hyperlink" Target="http://peoplelearning-online.com/Species_at_Risk/files/pdf/Purple_Leaved_Willowherb.pdf" TargetMode="External"/><Relationship Id="rId5" Type="http://schemas.openxmlformats.org/officeDocument/2006/relationships/hyperlink" Target="https://gww.for.gov.bc.ca/ftp/TPG/external/!publish/Species%20at%20Risk/" TargetMode="External"/><Relationship Id="rId4" Type="http://schemas.openxmlformats.org/officeDocument/2006/relationships/hyperlink" Target="http://www.for.gov.bc.ca/bcts/areas/TPG/TPG_SFM.htm" TargetMode="External"/></Relationships>
</file>

<file path=ppt/slides/_rels/slide34.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27.png"/><Relationship Id="rId5" Type="http://schemas.openxmlformats.org/officeDocument/2006/relationships/notesSlide" Target="../notesSlides/notesSlide34.xml"/><Relationship Id="rId4"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descr="tweedsmuir"/>
          <p:cNvPicPr>
            <a:picLocks noChangeAspect="1" noChangeArrowheads="1"/>
          </p:cNvPicPr>
          <p:nvPr>
            <p:custDataLst>
              <p:tags r:id="rId2"/>
            </p:custDataLst>
          </p:nvPr>
        </p:nvPicPr>
        <p:blipFill>
          <a:blip r:embed="rId5" cstate="print"/>
          <a:srcRect b="41201"/>
          <a:stretch>
            <a:fillRect/>
          </a:stretch>
        </p:blipFill>
        <p:spPr bwMode="auto">
          <a:xfrm>
            <a:off x="0" y="-27384"/>
            <a:ext cx="9144000" cy="4032448"/>
          </a:xfrm>
          <a:prstGeom prst="rect">
            <a:avLst/>
          </a:prstGeom>
          <a:noFill/>
        </p:spPr>
      </p:pic>
      <p:sp>
        <p:nvSpPr>
          <p:cNvPr id="4" name="Rectangle 3"/>
          <p:cNvSpPr>
            <a:spLocks noChangeArrowheads="1"/>
          </p:cNvSpPr>
          <p:nvPr/>
        </p:nvSpPr>
        <p:spPr bwMode="auto">
          <a:xfrm>
            <a:off x="0" y="3657600"/>
            <a:ext cx="9144000" cy="3200400"/>
          </a:xfrm>
          <a:prstGeom prst="rect">
            <a:avLst/>
          </a:prstGeom>
          <a:solidFill>
            <a:srgbClr val="006600"/>
          </a:solidFill>
          <a:ln w="9525">
            <a:noFill/>
            <a:miter lim="800000"/>
            <a:headEnd/>
            <a:tailEnd/>
          </a:ln>
          <a:effectLst/>
        </p:spPr>
        <p:txBody>
          <a:bodyPr wrap="none" anchor="ctr"/>
          <a:lstStyle/>
          <a:p>
            <a:endParaRPr lang="en-CA"/>
          </a:p>
        </p:txBody>
      </p:sp>
      <p:sp>
        <p:nvSpPr>
          <p:cNvPr id="17" name="Rectangle 16"/>
          <p:cNvSpPr>
            <a:spLocks noChangeArrowheads="1"/>
          </p:cNvSpPr>
          <p:nvPr/>
        </p:nvSpPr>
        <p:spPr bwMode="auto">
          <a:xfrm>
            <a:off x="0" y="3717032"/>
            <a:ext cx="9144000" cy="1224136"/>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8" name="Rectangle 7"/>
          <p:cNvSpPr>
            <a:spLocks noChangeArrowheads="1"/>
          </p:cNvSpPr>
          <p:nvPr/>
        </p:nvSpPr>
        <p:spPr bwMode="auto">
          <a:xfrm>
            <a:off x="0" y="3645024"/>
            <a:ext cx="9144000" cy="76200"/>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9" name="Text Box 8"/>
          <p:cNvSpPr txBox="1">
            <a:spLocks noChangeArrowheads="1"/>
          </p:cNvSpPr>
          <p:nvPr/>
        </p:nvSpPr>
        <p:spPr bwMode="auto">
          <a:xfrm>
            <a:off x="827584" y="3964900"/>
            <a:ext cx="7382272" cy="3231654"/>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en-CA" sz="3200" b="1" dirty="0">
                <a:solidFill>
                  <a:schemeClr val="bg1"/>
                </a:solidFill>
                <a:effectLst>
                  <a:outerShdw blurRad="38100" dist="38100" dir="2700000" algn="tl">
                    <a:srgbClr val="000000">
                      <a:alpha val="43137"/>
                    </a:srgbClr>
                  </a:outerShdw>
                </a:effectLst>
                <a:latin typeface="Articulate Extrabold" pitchFamily="2" charset="0"/>
              </a:rPr>
              <a:t>Identification</a:t>
            </a:r>
            <a:r>
              <a:rPr lang="en-CA" sz="2800" b="1" dirty="0">
                <a:solidFill>
                  <a:schemeClr val="bg1"/>
                </a:solidFill>
                <a:effectLst>
                  <a:outerShdw blurRad="38100" dist="38100" dir="2700000" algn="tl">
                    <a:srgbClr val="000000">
                      <a:alpha val="43137"/>
                    </a:srgbClr>
                  </a:outerShdw>
                </a:effectLst>
                <a:latin typeface="Articulate Extrabold" pitchFamily="2" charset="0"/>
              </a:rPr>
              <a:t> &amp; Management of </a:t>
            </a:r>
            <a:r>
              <a:rPr lang="en-CA" sz="2800" b="1" dirty="0" smtClean="0">
                <a:solidFill>
                  <a:schemeClr val="bg1"/>
                </a:solidFill>
                <a:effectLst>
                  <a:outerShdw blurRad="38100" dist="38100" dir="2700000" algn="tl">
                    <a:srgbClr val="000000">
                      <a:alpha val="43137"/>
                    </a:srgbClr>
                  </a:outerShdw>
                </a:effectLst>
                <a:latin typeface="Articulate Extrabold" pitchFamily="2" charset="0"/>
              </a:rPr>
              <a:t>Red and Blue Species/Ecological Communities and Species </a:t>
            </a:r>
            <a:r>
              <a:rPr lang="en-CA" sz="2800" b="1" dirty="0">
                <a:solidFill>
                  <a:schemeClr val="bg1"/>
                </a:solidFill>
                <a:effectLst>
                  <a:outerShdw blurRad="38100" dist="38100" dir="2700000" algn="tl">
                    <a:srgbClr val="000000">
                      <a:alpha val="43137"/>
                    </a:srgbClr>
                  </a:outerShdw>
                </a:effectLst>
                <a:latin typeface="Articulate Extrabold" pitchFamily="2" charset="0"/>
              </a:rPr>
              <a:t>and </a:t>
            </a:r>
            <a:r>
              <a:rPr lang="en-CA" sz="2800" b="1" dirty="0" smtClean="0">
                <a:solidFill>
                  <a:schemeClr val="bg1"/>
                </a:solidFill>
                <a:effectLst>
                  <a:outerShdw blurRad="38100" dist="38100" dir="2700000" algn="tl">
                    <a:srgbClr val="000000">
                      <a:alpha val="43137"/>
                    </a:srgbClr>
                  </a:outerShdw>
                </a:effectLst>
                <a:latin typeface="Articulate Extrabold" pitchFamily="2" charset="0"/>
              </a:rPr>
              <a:t>Ecosystems of Management Concern</a:t>
            </a:r>
          </a:p>
          <a:p>
            <a:pPr algn="ctr" fontAlgn="base">
              <a:spcBef>
                <a:spcPct val="50000"/>
              </a:spcBef>
              <a:spcAft>
                <a:spcPct val="0"/>
              </a:spcAft>
              <a:defRPr/>
            </a:pPr>
            <a:r>
              <a:rPr lang="en-CA" sz="2800" b="1" dirty="0" smtClean="0">
                <a:solidFill>
                  <a:schemeClr val="bg1"/>
                </a:solidFill>
                <a:effectLst>
                  <a:outerShdw blurRad="38100" dist="38100" dir="2700000" algn="tl">
                    <a:srgbClr val="000000">
                      <a:alpha val="43137"/>
                    </a:srgbClr>
                  </a:outerShdw>
                </a:effectLst>
                <a:latin typeface="Articulate Extrabold" pitchFamily="2" charset="0"/>
              </a:rPr>
              <a:t>Prince George Business Area</a:t>
            </a:r>
          </a:p>
          <a:p>
            <a:pPr algn="ctr" fontAlgn="base">
              <a:spcBef>
                <a:spcPct val="50000"/>
              </a:spcBef>
              <a:spcAft>
                <a:spcPct val="0"/>
              </a:spcAft>
              <a:defRPr/>
            </a:pPr>
            <a:r>
              <a:rPr lang="en-CA" sz="2800" b="1" dirty="0" smtClean="0">
                <a:solidFill>
                  <a:schemeClr val="bg1"/>
                </a:solidFill>
                <a:effectLst>
                  <a:outerShdw blurRad="38100" dist="38100" dir="2700000" algn="tl">
                    <a:srgbClr val="000000">
                      <a:alpha val="43137"/>
                    </a:srgbClr>
                  </a:outerShdw>
                </a:effectLst>
                <a:latin typeface="Articulate Extrabold" pitchFamily="2" charset="0"/>
              </a:rPr>
              <a:t>BC Timber Sales</a:t>
            </a:r>
          </a:p>
          <a:p>
            <a:pPr algn="ctr" fontAlgn="base">
              <a:spcBef>
                <a:spcPct val="50000"/>
              </a:spcBef>
              <a:spcAft>
                <a:spcPct val="0"/>
              </a:spcAft>
              <a:defRPr/>
            </a:pPr>
            <a:r>
              <a:rPr lang="en-CA" sz="1200" dirty="0">
                <a:latin typeface="Calibri" panose="020F0502020204030204" pitchFamily="34" charset="0"/>
                <a:cs typeface="Calibri" panose="020F0502020204030204" pitchFamily="34" charset="0"/>
              </a:rPr>
              <a:t>To advance each slide use 1 click of the mouse button. </a:t>
            </a:r>
          </a:p>
          <a:p>
            <a:pPr algn="ctr" fontAlgn="base">
              <a:spcBef>
                <a:spcPct val="50000"/>
              </a:spcBef>
              <a:spcAft>
                <a:spcPct val="0"/>
              </a:spcAft>
              <a:defRPr/>
            </a:pPr>
            <a:endParaRPr lang="en-CA" sz="2800" dirty="0">
              <a:solidFill>
                <a:schemeClr val="bg1"/>
              </a:solidFill>
              <a:effectLst>
                <a:outerShdw blurRad="38100" dist="38100" dir="2700000" algn="tl">
                  <a:srgbClr val="000000">
                    <a:alpha val="43137"/>
                  </a:srgbClr>
                </a:outerShdw>
              </a:effectLst>
              <a:latin typeface="Articulate Extrabold" pitchFamily="2"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2000"/>
                                        <p:tgtEl>
                                          <p:spTgt spid="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2000"/>
                                        <p:tgtEl>
                                          <p:spTgt spid="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p:txBody>
          <a:bodyPr/>
          <a:lstStyle/>
          <a:p>
            <a:pPr marL="0" indent="0" eaLnBrk="1" hangingPunct="1">
              <a:buFontTx/>
              <a:buNone/>
            </a:pPr>
            <a:r>
              <a:rPr lang="en-US" sz="2000" dirty="0" smtClean="0"/>
              <a:t>This program was developed to provide </a:t>
            </a:r>
            <a:r>
              <a:rPr lang="en-CA" sz="2000" dirty="0"/>
              <a:t>Identification &amp; Management of Red and Blue Species/Ecological Communities and Species and Ecosystems of Management </a:t>
            </a:r>
            <a:r>
              <a:rPr lang="en-CA" sz="2000" dirty="0" smtClean="0"/>
              <a:t>Concern in</a:t>
            </a:r>
            <a:r>
              <a:rPr lang="en-US" sz="2000" dirty="0" smtClean="0"/>
              <a:t>formation and management guidelines for the BCTS PGBA.</a:t>
            </a:r>
          </a:p>
          <a:p>
            <a:pPr marL="0" indent="0" eaLnBrk="1" hangingPunct="1">
              <a:buFontTx/>
              <a:buNone/>
            </a:pPr>
            <a:endParaRPr lang="en-US" sz="2000" dirty="0" smtClean="0"/>
          </a:p>
          <a:p>
            <a:pPr marL="0" indent="0" eaLnBrk="1" hangingPunct="1">
              <a:buFontTx/>
              <a:buNone/>
            </a:pPr>
            <a:r>
              <a:rPr lang="en-US" sz="2000" dirty="0" smtClean="0"/>
              <a:t>It is intended to fulfill commitments made by BCTS for training in the PGBA.</a:t>
            </a:r>
            <a:endParaRPr lang="en-CA" sz="2000" dirty="0" smtClean="0"/>
          </a:p>
        </p:txBody>
      </p:sp>
      <p:grpSp>
        <p:nvGrpSpPr>
          <p:cNvPr id="2" name="Group 13"/>
          <p:cNvGrpSpPr>
            <a:grpSpLocks/>
          </p:cNvGrpSpPr>
          <p:nvPr>
            <p:custDataLst>
              <p:tags r:id="rId2"/>
            </p:custDataLst>
          </p:nvPr>
        </p:nvGrpSpPr>
        <p:grpSpPr bwMode="auto">
          <a:xfrm>
            <a:off x="0" y="0"/>
            <a:ext cx="9144000" cy="1333500"/>
            <a:chOff x="0" y="0"/>
            <a:chExt cx="5760" cy="840"/>
          </a:xfrm>
        </p:grpSpPr>
        <p:sp>
          <p:nvSpPr>
            <p:cNvPr id="4114" name="Rectangle 14"/>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22543" name="Rectangle 15"/>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2544" name="Rectangle 16"/>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sp>
        <p:nvSpPr>
          <p:cNvPr id="22545" name="Text Box 17"/>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srgbClr val="FFFFFF"/>
                </a:solidFill>
                <a:latin typeface="Articulate Extrabold" pitchFamily="2" charset="0"/>
              </a:rPr>
              <a:t>INTRODUCTION</a:t>
            </a:r>
          </a:p>
        </p:txBody>
      </p:sp>
      <p:grpSp>
        <p:nvGrpSpPr>
          <p:cNvPr id="3" name="Group 19"/>
          <p:cNvGrpSpPr>
            <a:grpSpLocks/>
          </p:cNvGrpSpPr>
          <p:nvPr>
            <p:custDataLst>
              <p:tags r:id="rId3"/>
            </p:custDataLst>
          </p:nvPr>
        </p:nvGrpSpPr>
        <p:grpSpPr bwMode="auto">
          <a:xfrm>
            <a:off x="8199438" y="304800"/>
            <a:ext cx="639762" cy="484188"/>
            <a:chOff x="5165" y="192"/>
            <a:chExt cx="403" cy="305"/>
          </a:xfrm>
        </p:grpSpPr>
        <p:sp>
          <p:nvSpPr>
            <p:cNvPr id="22548"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2549"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2550"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2551"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2552"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64"/>
          <p:cNvGrpSpPr>
            <a:grpSpLocks/>
          </p:cNvGrpSpPr>
          <p:nvPr>
            <p:custDataLst>
              <p:tags r:id="rId4"/>
            </p:custDataLst>
          </p:nvPr>
        </p:nvGrpSpPr>
        <p:grpSpPr bwMode="auto">
          <a:xfrm>
            <a:off x="152400" y="4437112"/>
            <a:ext cx="1600200" cy="1844675"/>
            <a:chOff x="96" y="2976"/>
            <a:chExt cx="1008" cy="1162"/>
          </a:xfrm>
          <a:scene3d>
            <a:camera prst="orthographicFront">
              <a:rot lat="0" lon="0" rev="0"/>
            </a:camera>
            <a:lightRig rig="contrasting" dir="t">
              <a:rot lat="0" lon="0" rev="1500000"/>
            </a:lightRig>
          </a:scene3d>
        </p:grpSpPr>
        <p:pic>
          <p:nvPicPr>
            <p:cNvPr id="22558" name="Picture 30" descr="Quebec Emerald"/>
            <p:cNvPicPr>
              <a:picLocks noChangeAspect="1" noChangeArrowheads="1"/>
            </p:cNvPicPr>
            <p:nvPr/>
          </p:nvPicPr>
          <p:blipFill>
            <a:blip r:embed="rId11" cstate="print"/>
            <a:srcRect/>
            <a:stretch>
              <a:fillRect/>
            </a:stretch>
          </p:blipFill>
          <p:spPr bwMode="auto">
            <a:xfrm>
              <a:off x="96" y="2976"/>
              <a:ext cx="1008" cy="78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22560" name="Text Box 32"/>
            <p:cNvSpPr txBox="1">
              <a:spLocks noChangeArrowheads="1"/>
            </p:cNvSpPr>
            <p:nvPr/>
          </p:nvSpPr>
          <p:spPr bwMode="auto">
            <a:xfrm>
              <a:off x="96" y="3888"/>
              <a:ext cx="1008" cy="250"/>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srgbClr val="000000"/>
                  </a:solidFill>
                  <a:effectLst>
                    <a:outerShdw blurRad="38100" dist="38100" dir="2700000" algn="tl">
                      <a:srgbClr val="C0C0C0"/>
                    </a:outerShdw>
                  </a:effectLst>
                </a:rPr>
                <a:t>Quebec Emerald – June Tveekrem</a:t>
              </a:r>
            </a:p>
          </p:txBody>
        </p:sp>
      </p:grpSp>
      <p:grpSp>
        <p:nvGrpSpPr>
          <p:cNvPr id="5" name="Group 65"/>
          <p:cNvGrpSpPr>
            <a:grpSpLocks/>
          </p:cNvGrpSpPr>
          <p:nvPr>
            <p:custDataLst>
              <p:tags r:id="rId5"/>
            </p:custDataLst>
          </p:nvPr>
        </p:nvGrpSpPr>
        <p:grpSpPr bwMode="auto">
          <a:xfrm>
            <a:off x="1981200" y="4437112"/>
            <a:ext cx="1676400" cy="1844675"/>
            <a:chOff x="1248" y="2976"/>
            <a:chExt cx="1056" cy="1162"/>
          </a:xfrm>
          <a:scene3d>
            <a:camera prst="orthographicFront">
              <a:rot lat="0" lon="0" rev="0"/>
            </a:camera>
            <a:lightRig rig="contrasting" dir="t">
              <a:rot lat="0" lon="0" rev="1500000"/>
            </a:lightRig>
          </a:scene3d>
        </p:grpSpPr>
        <p:pic>
          <p:nvPicPr>
            <p:cNvPr id="22554" name="Picture 26" descr="Bobolink-male"/>
            <p:cNvPicPr>
              <a:picLocks noChangeAspect="1" noChangeArrowheads="1"/>
            </p:cNvPicPr>
            <p:nvPr/>
          </p:nvPicPr>
          <p:blipFill>
            <a:blip r:embed="rId12" cstate="print"/>
            <a:srcRect/>
            <a:stretch>
              <a:fillRect/>
            </a:stretch>
          </p:blipFill>
          <p:spPr bwMode="auto">
            <a:xfrm>
              <a:off x="1248" y="2976"/>
              <a:ext cx="1056" cy="792"/>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22561" name="Text Box 33"/>
            <p:cNvSpPr txBox="1">
              <a:spLocks noChangeArrowheads="1"/>
            </p:cNvSpPr>
            <p:nvPr/>
          </p:nvSpPr>
          <p:spPr bwMode="auto">
            <a:xfrm>
              <a:off x="1296" y="3888"/>
              <a:ext cx="1008" cy="250"/>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srgbClr val="000000"/>
                  </a:solidFill>
                  <a:effectLst>
                    <a:outerShdw blurRad="38100" dist="38100" dir="2700000" algn="tl">
                      <a:srgbClr val="C0C0C0"/>
                    </a:outerShdw>
                  </a:effectLst>
                </a:rPr>
                <a:t>Bobolink – Georges Neron</a:t>
              </a:r>
            </a:p>
          </p:txBody>
        </p:sp>
      </p:grpSp>
      <p:grpSp>
        <p:nvGrpSpPr>
          <p:cNvPr id="6" name="Group 113"/>
          <p:cNvGrpSpPr>
            <a:grpSpLocks/>
          </p:cNvGrpSpPr>
          <p:nvPr>
            <p:custDataLst>
              <p:tags r:id="rId6"/>
            </p:custDataLst>
          </p:nvPr>
        </p:nvGrpSpPr>
        <p:grpSpPr bwMode="auto">
          <a:xfrm>
            <a:off x="7391400" y="4437112"/>
            <a:ext cx="1524000" cy="1844675"/>
            <a:chOff x="4656" y="2976"/>
            <a:chExt cx="960" cy="1162"/>
          </a:xfrm>
        </p:grpSpPr>
        <p:pic>
          <p:nvPicPr>
            <p:cNvPr id="22556" name="Picture 28" descr="Wolverine"/>
            <p:cNvPicPr>
              <a:picLocks noChangeAspect="1" noChangeArrowheads="1"/>
            </p:cNvPicPr>
            <p:nvPr/>
          </p:nvPicPr>
          <p:blipFill>
            <a:blip r:embed="rId13" cstate="print"/>
            <a:srcRect/>
            <a:stretch>
              <a:fillRect/>
            </a:stretch>
          </p:blipFill>
          <p:spPr bwMode="auto">
            <a:xfrm>
              <a:off x="4656" y="2976"/>
              <a:ext cx="960" cy="801"/>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2562" name="Text Box 34"/>
            <p:cNvSpPr txBox="1">
              <a:spLocks noChangeArrowheads="1"/>
            </p:cNvSpPr>
            <p:nvPr/>
          </p:nvSpPr>
          <p:spPr bwMode="auto">
            <a:xfrm>
              <a:off x="4656" y="3888"/>
              <a:ext cx="960" cy="250"/>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srgbClr val="000000"/>
                  </a:solidFill>
                  <a:effectLst>
                    <a:outerShdw blurRad="38100" dist="38100" dir="2700000" algn="tl">
                      <a:srgbClr val="C0C0C0"/>
                    </a:outerShdw>
                  </a:effectLst>
                </a:rPr>
                <a:t>Wolverine – Mats Kempe</a:t>
              </a:r>
            </a:p>
          </p:txBody>
        </p:sp>
      </p:grpSp>
      <p:grpSp>
        <p:nvGrpSpPr>
          <p:cNvPr id="7" name="Group 66"/>
          <p:cNvGrpSpPr>
            <a:grpSpLocks/>
          </p:cNvGrpSpPr>
          <p:nvPr>
            <p:custDataLst>
              <p:tags r:id="rId7"/>
            </p:custDataLst>
          </p:nvPr>
        </p:nvGrpSpPr>
        <p:grpSpPr bwMode="auto">
          <a:xfrm>
            <a:off x="3810000" y="4437112"/>
            <a:ext cx="1676400" cy="1997075"/>
            <a:chOff x="2400" y="2976"/>
            <a:chExt cx="1056" cy="1258"/>
          </a:xfrm>
          <a:scene3d>
            <a:camera prst="orthographicFront">
              <a:rot lat="0" lon="0" rev="0"/>
            </a:camera>
            <a:lightRig rig="contrasting" dir="t">
              <a:rot lat="0" lon="0" rev="1500000"/>
            </a:lightRig>
          </a:scene3d>
        </p:grpSpPr>
        <p:pic>
          <p:nvPicPr>
            <p:cNvPr id="22557" name="Picture 29" descr="Snow Pearl Wort - S"/>
            <p:cNvPicPr>
              <a:picLocks noChangeAspect="1" noChangeArrowheads="1"/>
            </p:cNvPicPr>
            <p:nvPr/>
          </p:nvPicPr>
          <p:blipFill>
            <a:blip r:embed="rId14" cstate="print"/>
            <a:srcRect/>
            <a:stretch>
              <a:fillRect/>
            </a:stretch>
          </p:blipFill>
          <p:spPr bwMode="auto">
            <a:xfrm>
              <a:off x="2448" y="2976"/>
              <a:ext cx="935" cy="803"/>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22563" name="Text Box 35"/>
            <p:cNvSpPr txBox="1">
              <a:spLocks noChangeArrowheads="1"/>
            </p:cNvSpPr>
            <p:nvPr/>
          </p:nvSpPr>
          <p:spPr bwMode="auto">
            <a:xfrm>
              <a:off x="2400" y="3888"/>
              <a:ext cx="1056" cy="346"/>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srgbClr val="000000"/>
                  </a:solidFill>
                  <a:effectLst>
                    <a:outerShdw blurRad="38100" dist="38100" dir="2700000" algn="tl">
                      <a:srgbClr val="C0C0C0"/>
                    </a:outerShdw>
                  </a:effectLst>
                </a:rPr>
                <a:t>Snow Pearlwort – Canadian Museum of Nature</a:t>
              </a:r>
            </a:p>
          </p:txBody>
        </p:sp>
      </p:grpSp>
      <p:grpSp>
        <p:nvGrpSpPr>
          <p:cNvPr id="8" name="Group 67"/>
          <p:cNvGrpSpPr>
            <a:grpSpLocks/>
          </p:cNvGrpSpPr>
          <p:nvPr>
            <p:custDataLst>
              <p:tags r:id="rId8"/>
            </p:custDataLst>
          </p:nvPr>
        </p:nvGrpSpPr>
        <p:grpSpPr bwMode="auto">
          <a:xfrm>
            <a:off x="5562600" y="4437112"/>
            <a:ext cx="1600200" cy="1844675"/>
            <a:chOff x="3504" y="2976"/>
            <a:chExt cx="1008" cy="1162"/>
          </a:xfrm>
          <a:scene3d>
            <a:camera prst="orthographicFront">
              <a:rot lat="0" lon="0" rev="0"/>
            </a:camera>
            <a:lightRig rig="contrasting" dir="t">
              <a:rot lat="0" lon="0" rev="1500000"/>
            </a:lightRig>
          </a:scene3d>
        </p:grpSpPr>
        <p:pic>
          <p:nvPicPr>
            <p:cNvPr id="22555" name="Picture 27" descr="Western Toad - Hugh S"/>
            <p:cNvPicPr>
              <a:picLocks noChangeAspect="1" noChangeArrowheads="1"/>
            </p:cNvPicPr>
            <p:nvPr/>
          </p:nvPicPr>
          <p:blipFill>
            <a:blip r:embed="rId15" cstate="print"/>
            <a:srcRect/>
            <a:stretch>
              <a:fillRect/>
            </a:stretch>
          </p:blipFill>
          <p:spPr bwMode="auto">
            <a:xfrm>
              <a:off x="3504" y="2976"/>
              <a:ext cx="1008" cy="807"/>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22564" name="Text Box 36"/>
            <p:cNvSpPr txBox="1">
              <a:spLocks noChangeArrowheads="1"/>
            </p:cNvSpPr>
            <p:nvPr/>
          </p:nvSpPr>
          <p:spPr bwMode="auto">
            <a:xfrm>
              <a:off x="3552" y="3888"/>
              <a:ext cx="960" cy="250"/>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srgbClr val="000000"/>
                  </a:solidFill>
                  <a:effectLst>
                    <a:outerShdw blurRad="38100" dist="38100" dir="2700000" algn="tl">
                      <a:srgbClr val="C0C0C0"/>
                    </a:outerShdw>
                  </a:effectLst>
                </a:rPr>
                <a:t>Western Toad – Hugh S. McDonald</a:t>
              </a:r>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2545"/>
                                        </p:tgtEl>
                                        <p:attrNameLst>
                                          <p:attrName>style.visibility</p:attrName>
                                        </p:attrNameLst>
                                      </p:cBhvr>
                                      <p:to>
                                        <p:strVal val="visible"/>
                                      </p:to>
                                    </p:set>
                                    <p:anim calcmode="lin" valueType="num">
                                      <p:cBhvr>
                                        <p:cTn id="7" dur="500" fill="hold"/>
                                        <p:tgtEl>
                                          <p:spTgt spid="22545"/>
                                        </p:tgtEl>
                                        <p:attrNameLst>
                                          <p:attrName>ppt_w</p:attrName>
                                        </p:attrNameLst>
                                      </p:cBhvr>
                                      <p:tavLst>
                                        <p:tav tm="0">
                                          <p:val>
                                            <p:strVal val="#ppt_w*0.05"/>
                                          </p:val>
                                        </p:tav>
                                        <p:tav tm="100000">
                                          <p:val>
                                            <p:strVal val="#ppt_w"/>
                                          </p:val>
                                        </p:tav>
                                      </p:tavLst>
                                    </p:anim>
                                    <p:anim calcmode="lin" valueType="num">
                                      <p:cBhvr>
                                        <p:cTn id="8" dur="500" fill="hold"/>
                                        <p:tgtEl>
                                          <p:spTgt spid="22545"/>
                                        </p:tgtEl>
                                        <p:attrNameLst>
                                          <p:attrName>ppt_h</p:attrName>
                                        </p:attrNameLst>
                                      </p:cBhvr>
                                      <p:tavLst>
                                        <p:tav tm="0">
                                          <p:val>
                                            <p:strVal val="#ppt_h"/>
                                          </p:val>
                                        </p:tav>
                                        <p:tav tm="100000">
                                          <p:val>
                                            <p:strVal val="#ppt_h"/>
                                          </p:val>
                                        </p:tav>
                                      </p:tavLst>
                                    </p:anim>
                                    <p:anim calcmode="lin" valueType="num">
                                      <p:cBhvr>
                                        <p:cTn id="9" dur="500" fill="hold"/>
                                        <p:tgtEl>
                                          <p:spTgt spid="22545"/>
                                        </p:tgtEl>
                                        <p:attrNameLst>
                                          <p:attrName>ppt_x</p:attrName>
                                        </p:attrNameLst>
                                      </p:cBhvr>
                                      <p:tavLst>
                                        <p:tav tm="0">
                                          <p:val>
                                            <p:strVal val="#ppt_x-.2"/>
                                          </p:val>
                                        </p:tav>
                                        <p:tav tm="100000">
                                          <p:val>
                                            <p:strVal val="#ppt_x"/>
                                          </p:val>
                                        </p:tav>
                                      </p:tavLst>
                                    </p:anim>
                                    <p:anim calcmode="lin" valueType="num">
                                      <p:cBhvr>
                                        <p:cTn id="10" dur="500" fill="hold"/>
                                        <p:tgtEl>
                                          <p:spTgt spid="22545"/>
                                        </p:tgtEl>
                                        <p:attrNameLst>
                                          <p:attrName>ppt_y</p:attrName>
                                        </p:attrNameLst>
                                      </p:cBhvr>
                                      <p:tavLst>
                                        <p:tav tm="0">
                                          <p:val>
                                            <p:strVal val="#ppt_y"/>
                                          </p:val>
                                        </p:tav>
                                        <p:tav tm="100000">
                                          <p:val>
                                            <p:strVal val="#ppt_y"/>
                                          </p:val>
                                        </p:tav>
                                      </p:tavLst>
                                    </p:anim>
                                    <p:animEffect transition="in" filter="fade">
                                      <p:cBhvr>
                                        <p:cTn id="11" dur="500"/>
                                        <p:tgtEl>
                                          <p:spTgt spid="2254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531">
                                            <p:txEl>
                                              <p:pRg st="0" end="0"/>
                                            </p:txEl>
                                          </p:spTgt>
                                        </p:tgtEl>
                                        <p:attrNameLst>
                                          <p:attrName>style.visibility</p:attrName>
                                        </p:attrNameLst>
                                      </p:cBhvr>
                                      <p:to>
                                        <p:strVal val="visible"/>
                                      </p:to>
                                    </p:set>
                                    <p:animEffect transition="in" filter="fade">
                                      <p:cBhvr>
                                        <p:cTn id="14" dur="2000"/>
                                        <p:tgtEl>
                                          <p:spTgt spid="22531">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20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allAtOnce"/>
      <p:bldP spid="225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30" name="Text Box 18"/>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prstClr val="white"/>
                </a:solidFill>
                <a:latin typeface="Articulate Extrabold" pitchFamily="2" charset="0"/>
                <a:cs typeface="Arial" charset="0"/>
              </a:rPr>
              <a:t>INTRODUCTION</a:t>
            </a:r>
          </a:p>
        </p:txBody>
      </p:sp>
      <p:sp>
        <p:nvSpPr>
          <p:cNvPr id="1037331" name="Rectangle 19"/>
          <p:cNvSpPr>
            <a:spLocks noGrp="1" noChangeArrowheads="1"/>
          </p:cNvSpPr>
          <p:nvPr>
            <p:ph idx="1"/>
          </p:nvPr>
        </p:nvSpPr>
        <p:spPr>
          <a:xfrm>
            <a:off x="609600" y="2057400"/>
            <a:ext cx="8001000" cy="3962400"/>
          </a:xfrm>
          <a:prstGeom prst="roundRect">
            <a:avLst>
              <a:gd name="adj" fmla="val 11310"/>
            </a:avLst>
          </a:prstGeom>
          <a:solidFill>
            <a:schemeClr val="bg1">
              <a:alpha val="67058"/>
            </a:schemeClr>
          </a:solidFill>
        </p:spPr>
        <p:txBody>
          <a:bodyPr lIns="274320" tIns="274320" rIns="274320" bIns="274320">
            <a:normAutofit fontScale="85000" lnSpcReduction="20000"/>
          </a:bodyPr>
          <a:lstStyle/>
          <a:p>
            <a:pPr marL="0" indent="0" eaLnBrk="1" hangingPunct="1">
              <a:lnSpc>
                <a:spcPct val="120000"/>
              </a:lnSpc>
              <a:buFontTx/>
              <a:buNone/>
            </a:pPr>
            <a:r>
              <a:rPr lang="en-US" sz="2200" dirty="0" smtClean="0">
                <a:latin typeface="Arial" pitchFamily="34" charset="0"/>
                <a:cs typeface="Arial" pitchFamily="34" charset="0"/>
              </a:rPr>
              <a:t>The conservation of species and plant communities at risk is a fundamental component of sustainable forest management.  Rare and endangered species, their habitats, and plant communities need to be addressed and managed with a particular level of urgency, due to their sensitivity to forestry practices.</a:t>
            </a:r>
          </a:p>
          <a:p>
            <a:pPr marL="0" indent="0" eaLnBrk="1" hangingPunct="1">
              <a:lnSpc>
                <a:spcPct val="120000"/>
              </a:lnSpc>
              <a:buFontTx/>
              <a:buNone/>
            </a:pPr>
            <a:endParaRPr lang="en-US" sz="1000" dirty="0" smtClean="0">
              <a:latin typeface="Arial" pitchFamily="34" charset="0"/>
              <a:cs typeface="Arial" pitchFamily="34" charset="0"/>
            </a:endParaRPr>
          </a:p>
          <a:p>
            <a:pPr marL="0" indent="0" eaLnBrk="1" hangingPunct="1">
              <a:lnSpc>
                <a:spcPct val="120000"/>
              </a:lnSpc>
              <a:buFontTx/>
              <a:buNone/>
            </a:pPr>
            <a:r>
              <a:rPr lang="en-US" sz="2200" dirty="0" smtClean="0">
                <a:latin typeface="Arial" pitchFamily="34" charset="0"/>
                <a:cs typeface="Arial" pitchFamily="34" charset="0"/>
              </a:rPr>
              <a:t>It is therefore important for all forestry personnel to be capable of recognizing species and plant communities in the field, as well as maintaining an understanding of the various stand and landscape level management strategies available to address species at risk or sites of biological significance.</a:t>
            </a:r>
            <a:endParaRPr lang="en-CA" sz="2200" dirty="0" smtClean="0">
              <a:latin typeface="Arial" pitchFamily="34" charset="0"/>
              <a:cs typeface="Arial"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37330"/>
                                        </p:tgtEl>
                                        <p:attrNameLst>
                                          <p:attrName>style.visibility</p:attrName>
                                        </p:attrNameLst>
                                      </p:cBhvr>
                                      <p:to>
                                        <p:strVal val="visible"/>
                                      </p:to>
                                    </p:set>
                                    <p:anim calcmode="lin" valueType="num">
                                      <p:cBhvr>
                                        <p:cTn id="7" dur="500" fill="hold"/>
                                        <p:tgtEl>
                                          <p:spTgt spid="1037330"/>
                                        </p:tgtEl>
                                        <p:attrNameLst>
                                          <p:attrName>ppt_w</p:attrName>
                                        </p:attrNameLst>
                                      </p:cBhvr>
                                      <p:tavLst>
                                        <p:tav tm="0">
                                          <p:val>
                                            <p:strVal val="#ppt_w*0.05"/>
                                          </p:val>
                                        </p:tav>
                                        <p:tav tm="100000">
                                          <p:val>
                                            <p:strVal val="#ppt_w"/>
                                          </p:val>
                                        </p:tav>
                                      </p:tavLst>
                                    </p:anim>
                                    <p:anim calcmode="lin" valueType="num">
                                      <p:cBhvr>
                                        <p:cTn id="8" dur="500" fill="hold"/>
                                        <p:tgtEl>
                                          <p:spTgt spid="1037330"/>
                                        </p:tgtEl>
                                        <p:attrNameLst>
                                          <p:attrName>ppt_h</p:attrName>
                                        </p:attrNameLst>
                                      </p:cBhvr>
                                      <p:tavLst>
                                        <p:tav tm="0">
                                          <p:val>
                                            <p:strVal val="#ppt_h"/>
                                          </p:val>
                                        </p:tav>
                                        <p:tav tm="100000">
                                          <p:val>
                                            <p:strVal val="#ppt_h"/>
                                          </p:val>
                                        </p:tav>
                                      </p:tavLst>
                                    </p:anim>
                                    <p:anim calcmode="lin" valueType="num">
                                      <p:cBhvr>
                                        <p:cTn id="9" dur="500" fill="hold"/>
                                        <p:tgtEl>
                                          <p:spTgt spid="1037330"/>
                                        </p:tgtEl>
                                        <p:attrNameLst>
                                          <p:attrName>ppt_x</p:attrName>
                                        </p:attrNameLst>
                                      </p:cBhvr>
                                      <p:tavLst>
                                        <p:tav tm="0">
                                          <p:val>
                                            <p:strVal val="#ppt_x-.2"/>
                                          </p:val>
                                        </p:tav>
                                        <p:tav tm="100000">
                                          <p:val>
                                            <p:strVal val="#ppt_x"/>
                                          </p:val>
                                        </p:tav>
                                      </p:tavLst>
                                    </p:anim>
                                    <p:anim calcmode="lin" valueType="num">
                                      <p:cBhvr>
                                        <p:cTn id="10" dur="500" fill="hold"/>
                                        <p:tgtEl>
                                          <p:spTgt spid="1037330"/>
                                        </p:tgtEl>
                                        <p:attrNameLst>
                                          <p:attrName>ppt_y</p:attrName>
                                        </p:attrNameLst>
                                      </p:cBhvr>
                                      <p:tavLst>
                                        <p:tav tm="0">
                                          <p:val>
                                            <p:strVal val="#ppt_y"/>
                                          </p:val>
                                        </p:tav>
                                        <p:tav tm="100000">
                                          <p:val>
                                            <p:strVal val="#ppt_y"/>
                                          </p:val>
                                        </p:tav>
                                      </p:tavLst>
                                    </p:anim>
                                    <p:animEffect transition="in" filter="fade">
                                      <p:cBhvr>
                                        <p:cTn id="11" dur="500"/>
                                        <p:tgtEl>
                                          <p:spTgt spid="10373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7331">
                                            <p:bg/>
                                          </p:spTgt>
                                        </p:tgtEl>
                                        <p:attrNameLst>
                                          <p:attrName>style.visibility</p:attrName>
                                        </p:attrNameLst>
                                      </p:cBhvr>
                                      <p:to>
                                        <p:strVal val="visible"/>
                                      </p:to>
                                    </p:set>
                                    <p:animEffect transition="in" filter="fade">
                                      <p:cBhvr>
                                        <p:cTn id="14" dur="2000"/>
                                        <p:tgtEl>
                                          <p:spTgt spid="1037331">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7331">
                                            <p:txEl>
                                              <p:pRg st="0" end="0"/>
                                            </p:txEl>
                                          </p:spTgt>
                                        </p:tgtEl>
                                        <p:attrNameLst>
                                          <p:attrName>style.visibility</p:attrName>
                                        </p:attrNameLst>
                                      </p:cBhvr>
                                      <p:to>
                                        <p:strVal val="visible"/>
                                      </p:to>
                                    </p:set>
                                    <p:animEffect transition="in" filter="fade">
                                      <p:cBhvr>
                                        <p:cTn id="17" dur="2000"/>
                                        <p:tgtEl>
                                          <p:spTgt spid="1037331">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7331">
                                            <p:txEl>
                                              <p:pRg st="2" end="2"/>
                                            </p:txEl>
                                          </p:spTgt>
                                        </p:tgtEl>
                                        <p:attrNameLst>
                                          <p:attrName>style.visibility</p:attrName>
                                        </p:attrNameLst>
                                      </p:cBhvr>
                                      <p:to>
                                        <p:strVal val="visible"/>
                                      </p:to>
                                    </p:set>
                                    <p:animEffect transition="in" filter="fade">
                                      <p:cBhvr>
                                        <p:cTn id="20" dur="2000"/>
                                        <p:tgtEl>
                                          <p:spTgt spid="10373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30" grpId="0"/>
      <p:bldP spid="1037331"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90" name="AutoShape 46"/>
          <p:cNvSpPr>
            <a:spLocks noChangeArrowheads="1"/>
          </p:cNvSpPr>
          <p:nvPr/>
        </p:nvSpPr>
        <p:spPr bwMode="auto">
          <a:xfrm>
            <a:off x="658788" y="1676400"/>
            <a:ext cx="7826424" cy="4800600"/>
          </a:xfrm>
          <a:prstGeom prst="roundRect">
            <a:avLst>
              <a:gd name="adj" fmla="val 16667"/>
            </a:avLst>
          </a:prstGeom>
          <a:solidFill>
            <a:schemeClr val="bg1">
              <a:alpha val="67000"/>
            </a:schemeClr>
          </a:solidFill>
          <a:ln w="25400">
            <a:solidFill>
              <a:srgbClr val="00660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31789" name="Text Box 45"/>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OBJECTIVES</a:t>
            </a:r>
          </a:p>
        </p:txBody>
      </p:sp>
      <p:sp>
        <p:nvSpPr>
          <p:cNvPr id="31791" name="Rectangle 47"/>
          <p:cNvSpPr>
            <a:spLocks noChangeArrowheads="1"/>
          </p:cNvSpPr>
          <p:nvPr/>
        </p:nvSpPr>
        <p:spPr bwMode="auto">
          <a:xfrm>
            <a:off x="924136" y="2197224"/>
            <a:ext cx="7295728" cy="4184104"/>
          </a:xfrm>
          <a:prstGeom prst="rect">
            <a:avLst/>
          </a:prstGeom>
          <a:noFill/>
          <a:ln w="9525">
            <a:noFill/>
            <a:miter lim="800000"/>
            <a:headEnd/>
            <a:tailEnd/>
          </a:ln>
        </p:spPr>
        <p:txBody>
          <a:bodyPr/>
          <a:lstStyle/>
          <a:p>
            <a:pPr marL="342900" indent="-342900" fontAlgn="base">
              <a:lnSpc>
                <a:spcPct val="80000"/>
              </a:lnSpc>
              <a:spcBef>
                <a:spcPct val="20000"/>
              </a:spcBef>
              <a:spcAft>
                <a:spcPct val="0"/>
              </a:spcAft>
              <a:buClr>
                <a:srgbClr val="006600"/>
              </a:buClr>
            </a:pPr>
            <a:endParaRPr lang="en-CA" sz="1000" b="1" dirty="0">
              <a:solidFill>
                <a:srgbClr val="006600"/>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r>
              <a:rPr lang="en-CA" dirty="0" smtClean="0">
                <a:solidFill>
                  <a:prstClr val="black"/>
                </a:solidFill>
                <a:latin typeface="Arial" charset="0"/>
                <a:cs typeface="Arial" charset="0"/>
              </a:rPr>
              <a:t>How </a:t>
            </a:r>
            <a:r>
              <a:rPr lang="en-CA" dirty="0">
                <a:solidFill>
                  <a:prstClr val="black"/>
                </a:solidFill>
                <a:latin typeface="Arial" charset="0"/>
                <a:cs typeface="Arial" charset="0"/>
              </a:rPr>
              <a:t>to access and utilise the current management strategies developed for the PGBA</a:t>
            </a:r>
          </a:p>
          <a:p>
            <a:pPr marL="261938" indent="-261938" fontAlgn="base">
              <a:lnSpc>
                <a:spcPct val="80000"/>
              </a:lnSpc>
              <a:spcBef>
                <a:spcPct val="20000"/>
              </a:spcBef>
              <a:spcAft>
                <a:spcPct val="0"/>
              </a:spcAft>
              <a:buClr>
                <a:srgbClr val="006600"/>
              </a:buClr>
              <a:buFontTx/>
              <a:buChar char="•"/>
            </a:pPr>
            <a:endParaRPr lang="en-CA" sz="800" dirty="0">
              <a:solidFill>
                <a:prstClr val="black"/>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r>
              <a:rPr lang="en-CA" dirty="0">
                <a:solidFill>
                  <a:prstClr val="black"/>
                </a:solidFill>
                <a:latin typeface="Arial" charset="0"/>
                <a:cs typeface="Arial" charset="0"/>
              </a:rPr>
              <a:t>Familiarity with the range of existing legislation available to protect species at risk in the PGBA </a:t>
            </a:r>
            <a:r>
              <a:rPr lang="en-CA" dirty="0" smtClean="0">
                <a:solidFill>
                  <a:prstClr val="black"/>
                </a:solidFill>
                <a:latin typeface="Arial" charset="0"/>
                <a:cs typeface="Arial" charset="0"/>
              </a:rPr>
              <a:t>and B.C.</a:t>
            </a:r>
            <a:endParaRPr lang="en-CA" dirty="0">
              <a:solidFill>
                <a:prstClr val="black"/>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endParaRPr lang="en-CA" sz="900" dirty="0">
              <a:solidFill>
                <a:prstClr val="black"/>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r>
              <a:rPr lang="en-CA" dirty="0" smtClean="0">
                <a:solidFill>
                  <a:prstClr val="black"/>
                </a:solidFill>
                <a:latin typeface="Arial" charset="0"/>
                <a:cs typeface="Arial" charset="0"/>
              </a:rPr>
              <a:t>How </a:t>
            </a:r>
            <a:r>
              <a:rPr lang="en-CA" dirty="0">
                <a:solidFill>
                  <a:prstClr val="black"/>
                </a:solidFill>
                <a:latin typeface="Arial" charset="0"/>
                <a:cs typeface="Arial" charset="0"/>
              </a:rPr>
              <a:t>to respond when species at risk are encountered</a:t>
            </a:r>
          </a:p>
          <a:p>
            <a:pPr marL="261938" indent="-261938" fontAlgn="base">
              <a:lnSpc>
                <a:spcPct val="80000"/>
              </a:lnSpc>
              <a:spcBef>
                <a:spcPct val="20000"/>
              </a:spcBef>
              <a:spcAft>
                <a:spcPct val="0"/>
              </a:spcAft>
              <a:buClr>
                <a:srgbClr val="006600"/>
              </a:buClr>
              <a:buFontTx/>
              <a:buChar char="•"/>
            </a:pPr>
            <a:endParaRPr lang="en-CA" sz="900" dirty="0">
              <a:solidFill>
                <a:prstClr val="black"/>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r>
              <a:rPr lang="en-CA" dirty="0">
                <a:solidFill>
                  <a:prstClr val="black"/>
                </a:solidFill>
                <a:latin typeface="Arial" charset="0"/>
                <a:cs typeface="Arial" charset="0"/>
              </a:rPr>
              <a:t>Follow-up reporting structures</a:t>
            </a:r>
          </a:p>
          <a:p>
            <a:pPr marL="261938" indent="-261938" fontAlgn="base">
              <a:lnSpc>
                <a:spcPct val="80000"/>
              </a:lnSpc>
              <a:spcBef>
                <a:spcPct val="20000"/>
              </a:spcBef>
              <a:spcAft>
                <a:spcPct val="0"/>
              </a:spcAft>
              <a:buClr>
                <a:srgbClr val="006600"/>
              </a:buClr>
              <a:buFontTx/>
              <a:buChar char="•"/>
            </a:pPr>
            <a:endParaRPr lang="en-CA" sz="900" dirty="0">
              <a:solidFill>
                <a:prstClr val="black"/>
              </a:solidFill>
              <a:latin typeface="Arial" charset="0"/>
              <a:cs typeface="Arial" charset="0"/>
            </a:endParaRPr>
          </a:p>
          <a:p>
            <a:pPr marL="261938" indent="-261938" fontAlgn="base">
              <a:lnSpc>
                <a:spcPct val="80000"/>
              </a:lnSpc>
              <a:spcBef>
                <a:spcPct val="20000"/>
              </a:spcBef>
              <a:spcAft>
                <a:spcPct val="0"/>
              </a:spcAft>
              <a:buClr>
                <a:srgbClr val="006600"/>
              </a:buClr>
              <a:buFontTx/>
              <a:buChar char="•"/>
            </a:pPr>
            <a:r>
              <a:rPr lang="en-CA" dirty="0">
                <a:solidFill>
                  <a:prstClr val="black"/>
                </a:solidFill>
                <a:latin typeface="Arial" charset="0"/>
                <a:cs typeface="Arial" charset="0"/>
              </a:rPr>
              <a:t>Appreciation of the number and the variety of species at risk occurring in the PGBA</a:t>
            </a:r>
          </a:p>
          <a:p>
            <a:pPr marL="342900" indent="-342900" fontAlgn="base">
              <a:lnSpc>
                <a:spcPct val="80000"/>
              </a:lnSpc>
              <a:spcBef>
                <a:spcPct val="20000"/>
              </a:spcBef>
              <a:spcAft>
                <a:spcPct val="0"/>
              </a:spcAft>
              <a:buClr>
                <a:srgbClr val="006600"/>
              </a:buClr>
            </a:pPr>
            <a:endParaRPr lang="en-CA" dirty="0">
              <a:solidFill>
                <a:prstClr val="black"/>
              </a:solidFill>
              <a:latin typeface="Arial" charset="0"/>
              <a:cs typeface="Arial"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31789"/>
                                        </p:tgtEl>
                                        <p:attrNameLst>
                                          <p:attrName>style.visibility</p:attrName>
                                        </p:attrNameLst>
                                      </p:cBhvr>
                                      <p:to>
                                        <p:strVal val="visible"/>
                                      </p:to>
                                    </p:set>
                                    <p:anim calcmode="lin" valueType="num">
                                      <p:cBhvr>
                                        <p:cTn id="7" dur="500" fill="hold"/>
                                        <p:tgtEl>
                                          <p:spTgt spid="31789"/>
                                        </p:tgtEl>
                                        <p:attrNameLst>
                                          <p:attrName>ppt_w</p:attrName>
                                        </p:attrNameLst>
                                      </p:cBhvr>
                                      <p:tavLst>
                                        <p:tav tm="0">
                                          <p:val>
                                            <p:strVal val="#ppt_w*0.05"/>
                                          </p:val>
                                        </p:tav>
                                        <p:tav tm="100000">
                                          <p:val>
                                            <p:strVal val="#ppt_w"/>
                                          </p:val>
                                        </p:tav>
                                      </p:tavLst>
                                    </p:anim>
                                    <p:anim calcmode="lin" valueType="num">
                                      <p:cBhvr>
                                        <p:cTn id="8" dur="500" fill="hold"/>
                                        <p:tgtEl>
                                          <p:spTgt spid="31789"/>
                                        </p:tgtEl>
                                        <p:attrNameLst>
                                          <p:attrName>ppt_h</p:attrName>
                                        </p:attrNameLst>
                                      </p:cBhvr>
                                      <p:tavLst>
                                        <p:tav tm="0">
                                          <p:val>
                                            <p:strVal val="#ppt_h"/>
                                          </p:val>
                                        </p:tav>
                                        <p:tav tm="100000">
                                          <p:val>
                                            <p:strVal val="#ppt_h"/>
                                          </p:val>
                                        </p:tav>
                                      </p:tavLst>
                                    </p:anim>
                                    <p:anim calcmode="lin" valueType="num">
                                      <p:cBhvr>
                                        <p:cTn id="9" dur="500" fill="hold"/>
                                        <p:tgtEl>
                                          <p:spTgt spid="31789"/>
                                        </p:tgtEl>
                                        <p:attrNameLst>
                                          <p:attrName>ppt_x</p:attrName>
                                        </p:attrNameLst>
                                      </p:cBhvr>
                                      <p:tavLst>
                                        <p:tav tm="0">
                                          <p:val>
                                            <p:strVal val="#ppt_x-.2"/>
                                          </p:val>
                                        </p:tav>
                                        <p:tav tm="100000">
                                          <p:val>
                                            <p:strVal val="#ppt_x"/>
                                          </p:val>
                                        </p:tav>
                                      </p:tavLst>
                                    </p:anim>
                                    <p:anim calcmode="lin" valueType="num">
                                      <p:cBhvr>
                                        <p:cTn id="10" dur="500" fill="hold"/>
                                        <p:tgtEl>
                                          <p:spTgt spid="31789"/>
                                        </p:tgtEl>
                                        <p:attrNameLst>
                                          <p:attrName>ppt_y</p:attrName>
                                        </p:attrNameLst>
                                      </p:cBhvr>
                                      <p:tavLst>
                                        <p:tav tm="0">
                                          <p:val>
                                            <p:strVal val="#ppt_y"/>
                                          </p:val>
                                        </p:tav>
                                        <p:tav tm="100000">
                                          <p:val>
                                            <p:strVal val="#ppt_y"/>
                                          </p:val>
                                        </p:tav>
                                      </p:tavLst>
                                    </p:anim>
                                    <p:animEffect transition="in" filter="fade">
                                      <p:cBhvr>
                                        <p:cTn id="11" dur="500"/>
                                        <p:tgtEl>
                                          <p:spTgt spid="3178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791">
                                            <p:txEl>
                                              <p:pRg st="1" end="1"/>
                                            </p:txEl>
                                          </p:spTgt>
                                        </p:tgtEl>
                                        <p:attrNameLst>
                                          <p:attrName>style.visibility</p:attrName>
                                        </p:attrNameLst>
                                      </p:cBhvr>
                                      <p:to>
                                        <p:strVal val="visible"/>
                                      </p:to>
                                    </p:set>
                                    <p:animEffect transition="in" filter="fade">
                                      <p:cBhvr>
                                        <p:cTn id="14" dur="2000"/>
                                        <p:tgtEl>
                                          <p:spTgt spid="31791">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1791">
                                            <p:txEl>
                                              <p:pRg st="3" end="3"/>
                                            </p:txEl>
                                          </p:spTgt>
                                        </p:tgtEl>
                                        <p:attrNameLst>
                                          <p:attrName>style.visibility</p:attrName>
                                        </p:attrNameLst>
                                      </p:cBhvr>
                                      <p:to>
                                        <p:strVal val="visible"/>
                                      </p:to>
                                    </p:set>
                                    <p:animEffect transition="in" filter="fade">
                                      <p:cBhvr>
                                        <p:cTn id="17" dur="2000"/>
                                        <p:tgtEl>
                                          <p:spTgt spid="31791">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791">
                                            <p:txEl>
                                              <p:pRg st="5" end="5"/>
                                            </p:txEl>
                                          </p:spTgt>
                                        </p:tgtEl>
                                        <p:attrNameLst>
                                          <p:attrName>style.visibility</p:attrName>
                                        </p:attrNameLst>
                                      </p:cBhvr>
                                      <p:to>
                                        <p:strVal val="visible"/>
                                      </p:to>
                                    </p:set>
                                    <p:animEffect transition="in" filter="fade">
                                      <p:cBhvr>
                                        <p:cTn id="20" dur="2000"/>
                                        <p:tgtEl>
                                          <p:spTgt spid="31791">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791">
                                            <p:txEl>
                                              <p:pRg st="7" end="7"/>
                                            </p:txEl>
                                          </p:spTgt>
                                        </p:tgtEl>
                                        <p:attrNameLst>
                                          <p:attrName>style.visibility</p:attrName>
                                        </p:attrNameLst>
                                      </p:cBhvr>
                                      <p:to>
                                        <p:strVal val="visible"/>
                                      </p:to>
                                    </p:set>
                                    <p:animEffect transition="in" filter="fade">
                                      <p:cBhvr>
                                        <p:cTn id="23" dur="2000"/>
                                        <p:tgtEl>
                                          <p:spTgt spid="31791">
                                            <p:txEl>
                                              <p:pRg st="7" end="7"/>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791">
                                            <p:txEl>
                                              <p:pRg st="9" end="9"/>
                                            </p:txEl>
                                          </p:spTgt>
                                        </p:tgtEl>
                                        <p:attrNameLst>
                                          <p:attrName>style.visibility</p:attrName>
                                        </p:attrNameLst>
                                      </p:cBhvr>
                                      <p:to>
                                        <p:strVal val="visible"/>
                                      </p:to>
                                    </p:set>
                                    <p:animEffect transition="in" filter="fade">
                                      <p:cBhvr>
                                        <p:cTn id="26" dur="2000"/>
                                        <p:tgtEl>
                                          <p:spTgt spid="3179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89" grpId="0"/>
      <p:bldP spid="31791"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913" name="Text Box 17"/>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WHY PROTECT SPECIES AT RISK?</a:t>
            </a:r>
          </a:p>
        </p:txBody>
      </p:sp>
      <p:sp>
        <p:nvSpPr>
          <p:cNvPr id="976914" name="AutoShape 18"/>
          <p:cNvSpPr>
            <a:spLocks noChangeArrowheads="1"/>
          </p:cNvSpPr>
          <p:nvPr/>
        </p:nvSpPr>
        <p:spPr bwMode="auto">
          <a:xfrm>
            <a:off x="533400" y="2057400"/>
            <a:ext cx="5105400" cy="3962400"/>
          </a:xfrm>
          <a:prstGeom prst="roundRect">
            <a:avLst>
              <a:gd name="adj" fmla="val 16667"/>
            </a:avLst>
          </a:prstGeom>
          <a:solidFill>
            <a:schemeClr val="bg1">
              <a:alpha val="67000"/>
            </a:schemeClr>
          </a:solidFill>
          <a:ln w="25400">
            <a:solidFill>
              <a:srgbClr val="00660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976915" name="Rectangle 19"/>
          <p:cNvSpPr>
            <a:spLocks noChangeArrowheads="1"/>
          </p:cNvSpPr>
          <p:nvPr/>
        </p:nvSpPr>
        <p:spPr bwMode="auto">
          <a:xfrm>
            <a:off x="1219200" y="2667000"/>
            <a:ext cx="4191000" cy="3048000"/>
          </a:xfrm>
          <a:prstGeom prst="rect">
            <a:avLst/>
          </a:prstGeom>
          <a:noFill/>
          <a:ln w="9525">
            <a:noFill/>
            <a:miter lim="800000"/>
            <a:headEnd/>
            <a:tailEnd/>
          </a:ln>
        </p:spPr>
        <p:txBody>
          <a:bodyPr/>
          <a:lstStyle/>
          <a:p>
            <a:pPr marL="342900" indent="-342900" fontAlgn="base">
              <a:spcBef>
                <a:spcPct val="20000"/>
              </a:spcBef>
              <a:spcAft>
                <a:spcPct val="0"/>
              </a:spcAft>
            </a:pPr>
            <a:r>
              <a:rPr lang="en-CA" sz="2000" dirty="0">
                <a:solidFill>
                  <a:prstClr val="black"/>
                </a:solidFill>
                <a:latin typeface="Arial" charset="0"/>
                <a:cs typeface="Arial" charset="0"/>
              </a:rPr>
              <a:t>Loss of Biodiversity means loss of:</a:t>
            </a:r>
          </a:p>
          <a:p>
            <a:pPr marL="342900" indent="-342900" fontAlgn="base">
              <a:spcBef>
                <a:spcPct val="20000"/>
              </a:spcBef>
              <a:spcAft>
                <a:spcPct val="0"/>
              </a:spcAft>
            </a:pPr>
            <a:endParaRPr lang="en-CA" sz="1000" dirty="0">
              <a:solidFill>
                <a:prstClr val="black"/>
              </a:solidFill>
              <a:latin typeface="Arial" charset="0"/>
              <a:cs typeface="Arial" charset="0"/>
            </a:endParaRPr>
          </a:p>
          <a:p>
            <a:pPr marL="612775" lvl="1" indent="-285750" fontAlgn="base">
              <a:spcBef>
                <a:spcPct val="20000"/>
              </a:spcBef>
              <a:spcAft>
                <a:spcPct val="0"/>
              </a:spcAft>
              <a:buClr>
                <a:srgbClr val="006600"/>
              </a:buClr>
              <a:buFontTx/>
              <a:buChar char="•"/>
            </a:pPr>
            <a:r>
              <a:rPr lang="en-CA" sz="2000" dirty="0">
                <a:solidFill>
                  <a:prstClr val="black"/>
                </a:solidFill>
                <a:latin typeface="Arial" charset="0"/>
                <a:cs typeface="Arial" charset="0"/>
              </a:rPr>
              <a:t>Genetic resources</a:t>
            </a:r>
          </a:p>
          <a:p>
            <a:pPr marL="612775" lvl="1" indent="-285750" fontAlgn="base">
              <a:spcBef>
                <a:spcPct val="20000"/>
              </a:spcBef>
              <a:spcAft>
                <a:spcPct val="0"/>
              </a:spcAft>
              <a:buClr>
                <a:srgbClr val="006600"/>
              </a:buClr>
              <a:buFontTx/>
              <a:buChar char="•"/>
            </a:pPr>
            <a:r>
              <a:rPr lang="en-CA" sz="2000" dirty="0">
                <a:solidFill>
                  <a:prstClr val="black"/>
                </a:solidFill>
                <a:latin typeface="Arial" charset="0"/>
                <a:cs typeface="Arial" charset="0"/>
              </a:rPr>
              <a:t>Productivity</a:t>
            </a:r>
          </a:p>
          <a:p>
            <a:pPr marL="612775" lvl="1" indent="-285750" fontAlgn="base">
              <a:spcBef>
                <a:spcPct val="20000"/>
              </a:spcBef>
              <a:spcAft>
                <a:spcPct val="0"/>
              </a:spcAft>
              <a:buClr>
                <a:srgbClr val="006600"/>
              </a:buClr>
              <a:buFontTx/>
              <a:buChar char="•"/>
            </a:pPr>
            <a:r>
              <a:rPr lang="en-CA" sz="2000" dirty="0">
                <a:solidFill>
                  <a:prstClr val="black"/>
                </a:solidFill>
                <a:latin typeface="Arial" charset="0"/>
                <a:cs typeface="Arial" charset="0"/>
              </a:rPr>
              <a:t>Ecosystem buffering</a:t>
            </a:r>
          </a:p>
          <a:p>
            <a:pPr marL="612775" lvl="1" indent="-285750" fontAlgn="base">
              <a:spcBef>
                <a:spcPct val="20000"/>
              </a:spcBef>
              <a:spcAft>
                <a:spcPct val="0"/>
              </a:spcAft>
              <a:buClr>
                <a:srgbClr val="006600"/>
              </a:buClr>
              <a:buFontTx/>
              <a:buChar char="•"/>
            </a:pPr>
            <a:r>
              <a:rPr lang="en-CA" sz="2000" dirty="0">
                <a:solidFill>
                  <a:prstClr val="black"/>
                </a:solidFill>
                <a:latin typeface="Arial" charset="0"/>
                <a:cs typeface="Arial" charset="0"/>
              </a:rPr>
              <a:t>Ecosystem services</a:t>
            </a:r>
          </a:p>
          <a:p>
            <a:pPr marL="612775" lvl="1" indent="-285750" fontAlgn="base">
              <a:spcBef>
                <a:spcPct val="20000"/>
              </a:spcBef>
              <a:spcAft>
                <a:spcPct val="0"/>
              </a:spcAft>
              <a:buClr>
                <a:srgbClr val="006600"/>
              </a:buClr>
              <a:buFontTx/>
              <a:buChar char="•"/>
            </a:pPr>
            <a:r>
              <a:rPr lang="en-CA" sz="2000" dirty="0">
                <a:solidFill>
                  <a:prstClr val="black"/>
                </a:solidFill>
                <a:latin typeface="Arial" charset="0"/>
                <a:cs typeface="Arial" charset="0"/>
              </a:rPr>
              <a:t>Aesthetic and commercial resources</a:t>
            </a:r>
          </a:p>
          <a:p>
            <a:pPr marL="342900" indent="-342900" fontAlgn="base">
              <a:spcBef>
                <a:spcPct val="20000"/>
              </a:spcBef>
              <a:spcAft>
                <a:spcPct val="0"/>
              </a:spcAft>
              <a:buFontTx/>
              <a:buChar char="•"/>
            </a:pPr>
            <a:endParaRPr lang="en-CA" sz="2000" dirty="0">
              <a:solidFill>
                <a:prstClr val="black"/>
              </a:solidFill>
              <a:latin typeface="Arial" charset="0"/>
              <a:cs typeface="Arial" charset="0"/>
            </a:endParaRPr>
          </a:p>
        </p:txBody>
      </p:sp>
      <p:sp>
        <p:nvSpPr>
          <p:cNvPr id="976916" name="AutoShape 20"/>
          <p:cNvSpPr>
            <a:spLocks noChangeArrowheads="1"/>
          </p:cNvSpPr>
          <p:nvPr/>
        </p:nvSpPr>
        <p:spPr bwMode="auto">
          <a:xfrm>
            <a:off x="838200" y="2667000"/>
            <a:ext cx="3810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pic>
        <p:nvPicPr>
          <p:cNvPr id="7177" name="Picture 21" descr="Meadow Arnica"/>
          <p:cNvPicPr>
            <a:picLocks noChangeAspect="1" noChangeArrowheads="1"/>
          </p:cNvPicPr>
          <p:nvPr>
            <p:custDataLst>
              <p:tags r:id="rId2"/>
            </p:custDataLst>
          </p:nvPr>
        </p:nvPicPr>
        <p:blipFill>
          <a:blip r:embed="rId5" cstate="print"/>
          <a:srcRect/>
          <a:stretch>
            <a:fillRect/>
          </a:stretch>
        </p:blipFill>
        <p:spPr bwMode="auto">
          <a:xfrm>
            <a:off x="6191250" y="2362200"/>
            <a:ext cx="2495550" cy="2819400"/>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76918" name="Text Box 22"/>
          <p:cNvSpPr txBox="1">
            <a:spLocks noChangeArrowheads="1"/>
          </p:cNvSpPr>
          <p:nvPr/>
        </p:nvSpPr>
        <p:spPr bwMode="auto">
          <a:xfrm>
            <a:off x="5943600" y="5394325"/>
            <a:ext cx="3124200" cy="2444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Meadow Arnica - Jo-Ann Ordano</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976913"/>
                                        </p:tgtEl>
                                        <p:attrNameLst>
                                          <p:attrName>style.visibility</p:attrName>
                                        </p:attrNameLst>
                                      </p:cBhvr>
                                      <p:to>
                                        <p:strVal val="visible"/>
                                      </p:to>
                                    </p:set>
                                    <p:anim calcmode="lin" valueType="num">
                                      <p:cBhvr>
                                        <p:cTn id="7" dur="500" fill="hold"/>
                                        <p:tgtEl>
                                          <p:spTgt spid="976913"/>
                                        </p:tgtEl>
                                        <p:attrNameLst>
                                          <p:attrName>ppt_w</p:attrName>
                                        </p:attrNameLst>
                                      </p:cBhvr>
                                      <p:tavLst>
                                        <p:tav tm="0">
                                          <p:val>
                                            <p:strVal val="#ppt_w*0.05"/>
                                          </p:val>
                                        </p:tav>
                                        <p:tav tm="100000">
                                          <p:val>
                                            <p:strVal val="#ppt_w"/>
                                          </p:val>
                                        </p:tav>
                                      </p:tavLst>
                                    </p:anim>
                                    <p:anim calcmode="lin" valueType="num">
                                      <p:cBhvr>
                                        <p:cTn id="8" dur="500" fill="hold"/>
                                        <p:tgtEl>
                                          <p:spTgt spid="976913"/>
                                        </p:tgtEl>
                                        <p:attrNameLst>
                                          <p:attrName>ppt_h</p:attrName>
                                        </p:attrNameLst>
                                      </p:cBhvr>
                                      <p:tavLst>
                                        <p:tav tm="0">
                                          <p:val>
                                            <p:strVal val="#ppt_h"/>
                                          </p:val>
                                        </p:tav>
                                        <p:tav tm="100000">
                                          <p:val>
                                            <p:strVal val="#ppt_h"/>
                                          </p:val>
                                        </p:tav>
                                      </p:tavLst>
                                    </p:anim>
                                    <p:anim calcmode="lin" valueType="num">
                                      <p:cBhvr>
                                        <p:cTn id="9" dur="500" fill="hold"/>
                                        <p:tgtEl>
                                          <p:spTgt spid="976913"/>
                                        </p:tgtEl>
                                        <p:attrNameLst>
                                          <p:attrName>ppt_x</p:attrName>
                                        </p:attrNameLst>
                                      </p:cBhvr>
                                      <p:tavLst>
                                        <p:tav tm="0">
                                          <p:val>
                                            <p:strVal val="#ppt_x-.2"/>
                                          </p:val>
                                        </p:tav>
                                        <p:tav tm="100000">
                                          <p:val>
                                            <p:strVal val="#ppt_x"/>
                                          </p:val>
                                        </p:tav>
                                      </p:tavLst>
                                    </p:anim>
                                    <p:anim calcmode="lin" valueType="num">
                                      <p:cBhvr>
                                        <p:cTn id="10" dur="500" fill="hold"/>
                                        <p:tgtEl>
                                          <p:spTgt spid="976913"/>
                                        </p:tgtEl>
                                        <p:attrNameLst>
                                          <p:attrName>ppt_y</p:attrName>
                                        </p:attrNameLst>
                                      </p:cBhvr>
                                      <p:tavLst>
                                        <p:tav tm="0">
                                          <p:val>
                                            <p:strVal val="#ppt_y"/>
                                          </p:val>
                                        </p:tav>
                                        <p:tav tm="100000">
                                          <p:val>
                                            <p:strVal val="#ppt_y"/>
                                          </p:val>
                                        </p:tav>
                                      </p:tavLst>
                                    </p:anim>
                                    <p:animEffect transition="in" filter="fade">
                                      <p:cBhvr>
                                        <p:cTn id="11" dur="500"/>
                                        <p:tgtEl>
                                          <p:spTgt spid="976913"/>
                                        </p:tgtEl>
                                      </p:cBhvr>
                                    </p:animEffect>
                                  </p:childTnLst>
                                </p:cTn>
                              </p:par>
                              <p:par>
                                <p:cTn id="12" presetID="10" presetClass="entr" presetSubtype="0" fill="hold" nodeType="withEffect">
                                  <p:stCondLst>
                                    <p:cond delay="0"/>
                                  </p:stCondLst>
                                  <p:childTnLst>
                                    <p:set>
                                      <p:cBhvr>
                                        <p:cTn id="13" dur="1" fill="hold">
                                          <p:stCondLst>
                                            <p:cond delay="0"/>
                                          </p:stCondLst>
                                        </p:cTn>
                                        <p:tgtEl>
                                          <p:spTgt spid="976916"/>
                                        </p:tgtEl>
                                        <p:attrNameLst>
                                          <p:attrName>style.visibility</p:attrName>
                                        </p:attrNameLst>
                                      </p:cBhvr>
                                      <p:to>
                                        <p:strVal val="visible"/>
                                      </p:to>
                                    </p:set>
                                    <p:animEffect transition="in" filter="fade">
                                      <p:cBhvr>
                                        <p:cTn id="14" dur="2000"/>
                                        <p:tgtEl>
                                          <p:spTgt spid="9769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76915">
                                            <p:txEl>
                                              <p:pRg st="0" end="0"/>
                                            </p:txEl>
                                          </p:spTgt>
                                        </p:tgtEl>
                                        <p:attrNameLst>
                                          <p:attrName>style.visibility</p:attrName>
                                        </p:attrNameLst>
                                      </p:cBhvr>
                                      <p:to>
                                        <p:strVal val="visible"/>
                                      </p:to>
                                    </p:set>
                                    <p:animEffect transition="in" filter="fade">
                                      <p:cBhvr>
                                        <p:cTn id="17" dur="2000"/>
                                        <p:tgtEl>
                                          <p:spTgt spid="97691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76915">
                                            <p:txEl>
                                              <p:pRg st="2" end="2"/>
                                            </p:txEl>
                                          </p:spTgt>
                                        </p:tgtEl>
                                        <p:attrNameLst>
                                          <p:attrName>style.visibility</p:attrName>
                                        </p:attrNameLst>
                                      </p:cBhvr>
                                      <p:to>
                                        <p:strVal val="visible"/>
                                      </p:to>
                                    </p:set>
                                    <p:animEffect transition="in" filter="fade">
                                      <p:cBhvr>
                                        <p:cTn id="20" dur="2000"/>
                                        <p:tgtEl>
                                          <p:spTgt spid="97691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76915">
                                            <p:txEl>
                                              <p:pRg st="3" end="3"/>
                                            </p:txEl>
                                          </p:spTgt>
                                        </p:tgtEl>
                                        <p:attrNameLst>
                                          <p:attrName>style.visibility</p:attrName>
                                        </p:attrNameLst>
                                      </p:cBhvr>
                                      <p:to>
                                        <p:strVal val="visible"/>
                                      </p:to>
                                    </p:set>
                                    <p:animEffect transition="in" filter="fade">
                                      <p:cBhvr>
                                        <p:cTn id="23" dur="2000"/>
                                        <p:tgtEl>
                                          <p:spTgt spid="976915">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76915">
                                            <p:txEl>
                                              <p:pRg st="4" end="4"/>
                                            </p:txEl>
                                          </p:spTgt>
                                        </p:tgtEl>
                                        <p:attrNameLst>
                                          <p:attrName>style.visibility</p:attrName>
                                        </p:attrNameLst>
                                      </p:cBhvr>
                                      <p:to>
                                        <p:strVal val="visible"/>
                                      </p:to>
                                    </p:set>
                                    <p:animEffect transition="in" filter="fade">
                                      <p:cBhvr>
                                        <p:cTn id="26" dur="2000"/>
                                        <p:tgtEl>
                                          <p:spTgt spid="976915">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76915">
                                            <p:txEl>
                                              <p:pRg st="5" end="5"/>
                                            </p:txEl>
                                          </p:spTgt>
                                        </p:tgtEl>
                                        <p:attrNameLst>
                                          <p:attrName>style.visibility</p:attrName>
                                        </p:attrNameLst>
                                      </p:cBhvr>
                                      <p:to>
                                        <p:strVal val="visible"/>
                                      </p:to>
                                    </p:set>
                                    <p:animEffect transition="in" filter="fade">
                                      <p:cBhvr>
                                        <p:cTn id="29" dur="2000"/>
                                        <p:tgtEl>
                                          <p:spTgt spid="976915">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76915">
                                            <p:txEl>
                                              <p:pRg st="6" end="6"/>
                                            </p:txEl>
                                          </p:spTgt>
                                        </p:tgtEl>
                                        <p:attrNameLst>
                                          <p:attrName>style.visibility</p:attrName>
                                        </p:attrNameLst>
                                      </p:cBhvr>
                                      <p:to>
                                        <p:strVal val="visible"/>
                                      </p:to>
                                    </p:set>
                                    <p:animEffect transition="in" filter="fade">
                                      <p:cBhvr>
                                        <p:cTn id="32" dur="2000"/>
                                        <p:tgtEl>
                                          <p:spTgt spid="9769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913" grpId="0"/>
      <p:bldP spid="97691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78" name="Rectangle 18"/>
          <p:cNvSpPr>
            <a:spLocks noGrp="1" noChangeArrowheads="1"/>
          </p:cNvSpPr>
          <p:nvPr>
            <p:ph idx="1"/>
          </p:nvPr>
        </p:nvSpPr>
        <p:spPr>
          <a:noFill/>
        </p:spPr>
        <p:txBody>
          <a:bodyPr/>
          <a:lstStyle/>
          <a:p>
            <a:pPr marL="261938" indent="-261938" eaLnBrk="1" hangingPunct="1">
              <a:buClr>
                <a:srgbClr val="006600"/>
              </a:buClr>
            </a:pPr>
            <a:r>
              <a:rPr lang="en-CA" sz="2000" dirty="0" smtClean="0">
                <a:latin typeface="Arial" pitchFamily="34" charset="0"/>
                <a:cs typeface="Arial" pitchFamily="34" charset="0"/>
              </a:rPr>
              <a:t>Species that are listed as Extirpated, Endangered, or Threatened by COSEWIC – Committee on the Status of Endangered Wildlife in Canada (legal standing)</a:t>
            </a:r>
          </a:p>
          <a:p>
            <a:pPr marL="261938" indent="-261938" eaLnBrk="1" hangingPunct="1">
              <a:buClr>
                <a:srgbClr val="006600"/>
              </a:buClr>
            </a:pPr>
            <a:endParaRPr lang="en-CA" sz="800" dirty="0" smtClean="0">
              <a:latin typeface="Arial" pitchFamily="34" charset="0"/>
              <a:cs typeface="Arial" pitchFamily="34" charset="0"/>
            </a:endParaRPr>
          </a:p>
          <a:p>
            <a:pPr marL="261938" indent="-261938" eaLnBrk="1" hangingPunct="1">
              <a:buClr>
                <a:srgbClr val="006600"/>
              </a:buClr>
            </a:pPr>
            <a:r>
              <a:rPr lang="en-CA" sz="2000" dirty="0" smtClean="0">
                <a:latin typeface="Arial" pitchFamily="34" charset="0"/>
                <a:cs typeface="Arial" pitchFamily="34" charset="0"/>
              </a:rPr>
              <a:t>Species that are on the Red or Blue provincial lists</a:t>
            </a:r>
          </a:p>
        </p:txBody>
      </p:sp>
      <p:grpSp>
        <p:nvGrpSpPr>
          <p:cNvPr id="2" name="Group 28"/>
          <p:cNvGrpSpPr>
            <a:grpSpLocks/>
          </p:cNvGrpSpPr>
          <p:nvPr>
            <p:custDataLst>
              <p:tags r:id="rId2"/>
            </p:custDataLst>
          </p:nvPr>
        </p:nvGrpSpPr>
        <p:grpSpPr bwMode="auto">
          <a:xfrm>
            <a:off x="685800" y="3505200"/>
            <a:ext cx="3505200" cy="2911475"/>
            <a:chOff x="432" y="2208"/>
            <a:chExt cx="2208" cy="1834"/>
          </a:xfrm>
          <a:scene3d>
            <a:camera prst="orthographicFront">
              <a:rot lat="0" lon="0" rev="0"/>
            </a:camera>
            <a:lightRig rig="contrasting" dir="t">
              <a:rot lat="0" lon="0" rev="1500000"/>
            </a:lightRig>
          </a:scene3d>
        </p:grpSpPr>
        <p:pic>
          <p:nvPicPr>
            <p:cNvPr id="988179" name="Picture 19" descr="American Bittern - Janice Clark"/>
            <p:cNvPicPr>
              <a:picLocks noChangeAspect="1" noChangeArrowheads="1"/>
            </p:cNvPicPr>
            <p:nvPr/>
          </p:nvPicPr>
          <p:blipFill>
            <a:blip r:embed="rId6" cstate="print"/>
            <a:srcRect/>
            <a:stretch>
              <a:fillRect/>
            </a:stretch>
          </p:blipFill>
          <p:spPr bwMode="auto">
            <a:xfrm>
              <a:off x="432" y="2208"/>
              <a:ext cx="2208" cy="1576"/>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988181" name="Text Box 21"/>
            <p:cNvSpPr txBox="1">
              <a:spLocks noChangeArrowheads="1"/>
            </p:cNvSpPr>
            <p:nvPr/>
          </p:nvSpPr>
          <p:spPr bwMode="auto">
            <a:xfrm>
              <a:off x="480" y="3888"/>
              <a:ext cx="2160" cy="154"/>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American Bittern –  Janice Clark</a:t>
              </a:r>
            </a:p>
          </p:txBody>
        </p:sp>
      </p:grpSp>
      <p:grpSp>
        <p:nvGrpSpPr>
          <p:cNvPr id="3" name="Group 29"/>
          <p:cNvGrpSpPr>
            <a:grpSpLocks/>
          </p:cNvGrpSpPr>
          <p:nvPr>
            <p:custDataLst>
              <p:tags r:id="rId3"/>
            </p:custDataLst>
          </p:nvPr>
        </p:nvGrpSpPr>
        <p:grpSpPr bwMode="auto">
          <a:xfrm>
            <a:off x="4876800" y="3505200"/>
            <a:ext cx="3581400" cy="2911475"/>
            <a:chOff x="3072" y="2208"/>
            <a:chExt cx="2256" cy="1834"/>
          </a:xfrm>
        </p:grpSpPr>
        <p:pic>
          <p:nvPicPr>
            <p:cNvPr id="988180" name="Picture 20" descr="Canada Anemone - Amelie Rousseau"/>
            <p:cNvPicPr>
              <a:picLocks noChangeAspect="1" noChangeArrowheads="1"/>
            </p:cNvPicPr>
            <p:nvPr/>
          </p:nvPicPr>
          <p:blipFill>
            <a:blip r:embed="rId7" cstate="print"/>
            <a:srcRect b="5281"/>
            <a:stretch>
              <a:fillRect/>
            </a:stretch>
          </p:blipFill>
          <p:spPr bwMode="auto">
            <a:xfrm>
              <a:off x="3072" y="2208"/>
              <a:ext cx="2256" cy="1602"/>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88182" name="Text Box 22"/>
            <p:cNvSpPr txBox="1">
              <a:spLocks noChangeArrowheads="1"/>
            </p:cNvSpPr>
            <p:nvPr/>
          </p:nvSpPr>
          <p:spPr bwMode="auto">
            <a:xfrm>
              <a:off x="3120" y="3888"/>
              <a:ext cx="2208" cy="15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Canada Anemone –  Amelie Rousseau</a:t>
              </a:r>
            </a:p>
          </p:txBody>
        </p:sp>
      </p:grpSp>
      <p:sp>
        <p:nvSpPr>
          <p:cNvPr id="988183" name="Text Box 23"/>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WHAT ARE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988183"/>
                                        </p:tgtEl>
                                        <p:attrNameLst>
                                          <p:attrName>style.visibility</p:attrName>
                                        </p:attrNameLst>
                                      </p:cBhvr>
                                      <p:to>
                                        <p:strVal val="visible"/>
                                      </p:to>
                                    </p:set>
                                    <p:anim calcmode="lin" valueType="num">
                                      <p:cBhvr>
                                        <p:cTn id="7" dur="500" fill="hold"/>
                                        <p:tgtEl>
                                          <p:spTgt spid="988183"/>
                                        </p:tgtEl>
                                        <p:attrNameLst>
                                          <p:attrName>ppt_w</p:attrName>
                                        </p:attrNameLst>
                                      </p:cBhvr>
                                      <p:tavLst>
                                        <p:tav tm="0">
                                          <p:val>
                                            <p:strVal val="#ppt_w*0.05"/>
                                          </p:val>
                                        </p:tav>
                                        <p:tav tm="100000">
                                          <p:val>
                                            <p:strVal val="#ppt_w"/>
                                          </p:val>
                                        </p:tav>
                                      </p:tavLst>
                                    </p:anim>
                                    <p:anim calcmode="lin" valueType="num">
                                      <p:cBhvr>
                                        <p:cTn id="8" dur="500" fill="hold"/>
                                        <p:tgtEl>
                                          <p:spTgt spid="988183"/>
                                        </p:tgtEl>
                                        <p:attrNameLst>
                                          <p:attrName>ppt_h</p:attrName>
                                        </p:attrNameLst>
                                      </p:cBhvr>
                                      <p:tavLst>
                                        <p:tav tm="0">
                                          <p:val>
                                            <p:strVal val="#ppt_h"/>
                                          </p:val>
                                        </p:tav>
                                        <p:tav tm="100000">
                                          <p:val>
                                            <p:strVal val="#ppt_h"/>
                                          </p:val>
                                        </p:tav>
                                      </p:tavLst>
                                    </p:anim>
                                    <p:anim calcmode="lin" valueType="num">
                                      <p:cBhvr>
                                        <p:cTn id="9" dur="500" fill="hold"/>
                                        <p:tgtEl>
                                          <p:spTgt spid="988183"/>
                                        </p:tgtEl>
                                        <p:attrNameLst>
                                          <p:attrName>ppt_x</p:attrName>
                                        </p:attrNameLst>
                                      </p:cBhvr>
                                      <p:tavLst>
                                        <p:tav tm="0">
                                          <p:val>
                                            <p:strVal val="#ppt_x-.2"/>
                                          </p:val>
                                        </p:tav>
                                        <p:tav tm="100000">
                                          <p:val>
                                            <p:strVal val="#ppt_x"/>
                                          </p:val>
                                        </p:tav>
                                      </p:tavLst>
                                    </p:anim>
                                    <p:anim calcmode="lin" valueType="num">
                                      <p:cBhvr>
                                        <p:cTn id="10" dur="500" fill="hold"/>
                                        <p:tgtEl>
                                          <p:spTgt spid="988183"/>
                                        </p:tgtEl>
                                        <p:attrNameLst>
                                          <p:attrName>ppt_y</p:attrName>
                                        </p:attrNameLst>
                                      </p:cBhvr>
                                      <p:tavLst>
                                        <p:tav tm="0">
                                          <p:val>
                                            <p:strVal val="#ppt_y"/>
                                          </p:val>
                                        </p:tav>
                                        <p:tav tm="100000">
                                          <p:val>
                                            <p:strVal val="#ppt_y"/>
                                          </p:val>
                                        </p:tav>
                                      </p:tavLst>
                                    </p:anim>
                                    <p:animEffect transition="in" filter="fade">
                                      <p:cBhvr>
                                        <p:cTn id="11" dur="500"/>
                                        <p:tgtEl>
                                          <p:spTgt spid="988183"/>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88178">
                                            <p:txEl>
                                              <p:pRg st="0" end="0"/>
                                            </p:txEl>
                                          </p:spTgt>
                                        </p:tgtEl>
                                        <p:attrNameLst>
                                          <p:attrName>style.visibility</p:attrName>
                                        </p:attrNameLst>
                                      </p:cBhvr>
                                      <p:to>
                                        <p:strVal val="visible"/>
                                      </p:to>
                                    </p:set>
                                    <p:animEffect transition="in" filter="fade">
                                      <p:cBhvr>
                                        <p:cTn id="20" dur="2000"/>
                                        <p:tgtEl>
                                          <p:spTgt spid="988178">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88178">
                                            <p:txEl>
                                              <p:pRg st="2" end="2"/>
                                            </p:txEl>
                                          </p:spTgt>
                                        </p:tgtEl>
                                        <p:attrNameLst>
                                          <p:attrName>style.visibility</p:attrName>
                                        </p:attrNameLst>
                                      </p:cBhvr>
                                      <p:to>
                                        <p:strVal val="visible"/>
                                      </p:to>
                                    </p:set>
                                    <p:animEffect transition="in" filter="fade">
                                      <p:cBhvr>
                                        <p:cTn id="23" dur="2000"/>
                                        <p:tgtEl>
                                          <p:spTgt spid="9881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8178" grpId="0" build="allAtOnce"/>
      <p:bldP spid="98818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19" name="Text Box 15"/>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WHO DECIDES?</a:t>
            </a:r>
          </a:p>
        </p:txBody>
      </p:sp>
      <p:sp>
        <p:nvSpPr>
          <p:cNvPr id="994325" name="Rectangle 21"/>
          <p:cNvSpPr>
            <a:spLocks noChangeArrowheads="1"/>
          </p:cNvSpPr>
          <p:nvPr/>
        </p:nvSpPr>
        <p:spPr bwMode="auto">
          <a:xfrm>
            <a:off x="0" y="1676400"/>
            <a:ext cx="9144000" cy="4800600"/>
          </a:xfrm>
          <a:prstGeom prst="rect">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994326" name="Text Box 22"/>
          <p:cNvSpPr>
            <a:spLocks noGrp="1" noChangeArrowheads="1"/>
          </p:cNvSpPr>
          <p:nvPr>
            <p:ph idx="1"/>
          </p:nvPr>
        </p:nvSpPr>
        <p:spPr>
          <a:xfrm>
            <a:off x="457200" y="2027238"/>
            <a:ext cx="5257800" cy="4525962"/>
          </a:xfrm>
          <a:noFill/>
        </p:spPr>
        <p:txBody>
          <a:bodyPr/>
          <a:lstStyle/>
          <a:p>
            <a:pPr marL="261938" indent="-261938" eaLnBrk="1" hangingPunct="1">
              <a:lnSpc>
                <a:spcPct val="80000"/>
              </a:lnSpc>
              <a:spcBef>
                <a:spcPct val="50000"/>
              </a:spcBef>
              <a:buClr>
                <a:srgbClr val="006600"/>
              </a:buClr>
            </a:pPr>
            <a:r>
              <a:rPr lang="en-CA" sz="2000" b="1" dirty="0" smtClean="0">
                <a:solidFill>
                  <a:srgbClr val="006600"/>
                </a:solidFill>
                <a:latin typeface="Arial" pitchFamily="34" charset="0"/>
                <a:cs typeface="Arial" pitchFamily="34" charset="0"/>
              </a:rPr>
              <a:t>Nationally</a:t>
            </a:r>
            <a:r>
              <a:rPr lang="en-CA" sz="2000" dirty="0" smtClean="0">
                <a:latin typeface="Arial" pitchFamily="34" charset="0"/>
                <a:cs typeface="Arial" pitchFamily="34" charset="0"/>
              </a:rPr>
              <a:t> – species assessed by scientific panels as part of COSEWIC</a:t>
            </a:r>
          </a:p>
          <a:p>
            <a:pPr lvl="1" eaLnBrk="1" hangingPunct="1">
              <a:lnSpc>
                <a:spcPct val="80000"/>
              </a:lnSpc>
              <a:spcBef>
                <a:spcPct val="50000"/>
              </a:spcBef>
              <a:buClr>
                <a:srgbClr val="006600"/>
              </a:buClr>
              <a:buFont typeface="Courier New" pitchFamily="49" charset="0"/>
              <a:buChar char="o"/>
            </a:pPr>
            <a:r>
              <a:rPr lang="en-CA" sz="2000" dirty="0" smtClean="0">
                <a:latin typeface="Arial" pitchFamily="34" charset="0"/>
                <a:cs typeface="Arial" pitchFamily="34" charset="0"/>
              </a:rPr>
              <a:t>Use IUCN (World Conservation Union) objective criteria </a:t>
            </a:r>
          </a:p>
          <a:p>
            <a:pPr lvl="1" eaLnBrk="1" hangingPunct="1">
              <a:lnSpc>
                <a:spcPct val="80000"/>
              </a:lnSpc>
              <a:spcBef>
                <a:spcPct val="50000"/>
              </a:spcBef>
              <a:buClr>
                <a:srgbClr val="006600"/>
              </a:buClr>
              <a:buFont typeface="Courier New" pitchFamily="49" charset="0"/>
              <a:buChar char="o"/>
            </a:pPr>
            <a:r>
              <a:rPr lang="en-CA" sz="2000" dirty="0" smtClean="0">
                <a:latin typeface="Arial" pitchFamily="34" charset="0"/>
                <a:cs typeface="Arial" pitchFamily="34" charset="0"/>
              </a:rPr>
              <a:t>Population size, status of range, status of habitat</a:t>
            </a:r>
          </a:p>
          <a:p>
            <a:pPr lvl="2" eaLnBrk="1" hangingPunct="1">
              <a:lnSpc>
                <a:spcPct val="80000"/>
              </a:lnSpc>
              <a:spcBef>
                <a:spcPct val="50000"/>
              </a:spcBef>
              <a:buClr>
                <a:srgbClr val="006600"/>
              </a:buClr>
            </a:pPr>
            <a:endParaRPr lang="en-CA" sz="1000" dirty="0" smtClean="0">
              <a:latin typeface="Arial" pitchFamily="34" charset="0"/>
              <a:cs typeface="Arial" pitchFamily="34" charset="0"/>
            </a:endParaRPr>
          </a:p>
          <a:p>
            <a:pPr marL="261938" indent="-261938" eaLnBrk="1" hangingPunct="1">
              <a:lnSpc>
                <a:spcPct val="80000"/>
              </a:lnSpc>
              <a:spcBef>
                <a:spcPct val="50000"/>
              </a:spcBef>
              <a:buClr>
                <a:srgbClr val="006600"/>
              </a:buClr>
            </a:pPr>
            <a:r>
              <a:rPr lang="en-CA" sz="2000" b="1" dirty="0" smtClean="0">
                <a:solidFill>
                  <a:srgbClr val="006600"/>
                </a:solidFill>
                <a:latin typeface="Arial" pitchFamily="34" charset="0"/>
                <a:cs typeface="Arial" pitchFamily="34" charset="0"/>
              </a:rPr>
              <a:t>Provincially</a:t>
            </a:r>
            <a:r>
              <a:rPr lang="en-CA" sz="2000" dirty="0" smtClean="0">
                <a:latin typeface="Arial" pitchFamily="34" charset="0"/>
                <a:cs typeface="Arial" pitchFamily="34" charset="0"/>
              </a:rPr>
              <a:t> – Conservation Data Centre</a:t>
            </a:r>
          </a:p>
          <a:p>
            <a:pPr lvl="1" eaLnBrk="1" hangingPunct="1">
              <a:lnSpc>
                <a:spcPct val="80000"/>
              </a:lnSpc>
              <a:spcBef>
                <a:spcPct val="50000"/>
              </a:spcBef>
              <a:buClr>
                <a:srgbClr val="006600"/>
              </a:buClr>
              <a:buFont typeface="Courier New" pitchFamily="49" charset="0"/>
              <a:buChar char="o"/>
            </a:pPr>
            <a:r>
              <a:rPr lang="en-CA" sz="2000" dirty="0" smtClean="0">
                <a:latin typeface="Arial" pitchFamily="34" charset="0"/>
                <a:cs typeface="Arial" pitchFamily="34" charset="0"/>
              </a:rPr>
              <a:t>Based on criteria established by the international organization </a:t>
            </a:r>
            <a:r>
              <a:rPr lang="en-CA" sz="2000" dirty="0" err="1" smtClean="0">
                <a:latin typeface="Arial" pitchFamily="34" charset="0"/>
                <a:cs typeface="Arial" pitchFamily="34" charset="0"/>
              </a:rPr>
              <a:t>NatureServe</a:t>
            </a:r>
            <a:r>
              <a:rPr lang="en-CA" sz="2000" dirty="0" smtClean="0">
                <a:latin typeface="Arial" pitchFamily="34" charset="0"/>
                <a:cs typeface="Arial" pitchFamily="34" charset="0"/>
              </a:rPr>
              <a:t> </a:t>
            </a:r>
          </a:p>
          <a:p>
            <a:pPr lvl="1" eaLnBrk="1" hangingPunct="1">
              <a:lnSpc>
                <a:spcPct val="80000"/>
              </a:lnSpc>
              <a:spcBef>
                <a:spcPct val="50000"/>
              </a:spcBef>
              <a:buClr>
                <a:srgbClr val="006600"/>
              </a:buClr>
              <a:buFont typeface="Courier New" pitchFamily="49" charset="0"/>
              <a:buChar char="o"/>
            </a:pPr>
            <a:r>
              <a:rPr lang="en-CA" sz="2000" dirty="0" smtClean="0">
                <a:latin typeface="Arial" pitchFamily="34" charset="0"/>
                <a:cs typeface="Arial" pitchFamily="34" charset="0"/>
              </a:rPr>
              <a:t>Population size/trend, range, viability, threats, number of occurrences protected</a:t>
            </a:r>
          </a:p>
        </p:txBody>
      </p:sp>
      <p:pic>
        <p:nvPicPr>
          <p:cNvPr id="994327" name="Picture 23" descr="Rusty Blackbird - Beth Starr"/>
          <p:cNvPicPr>
            <a:picLocks noChangeAspect="1" noChangeArrowheads="1"/>
          </p:cNvPicPr>
          <p:nvPr>
            <p:custDataLst>
              <p:tags r:id="rId2"/>
            </p:custDataLst>
          </p:nvPr>
        </p:nvPicPr>
        <p:blipFill>
          <a:blip r:embed="rId5" cstate="print"/>
          <a:srcRect/>
          <a:stretch>
            <a:fillRect/>
          </a:stretch>
        </p:blipFill>
        <p:spPr bwMode="auto">
          <a:xfrm>
            <a:off x="6019800" y="1905000"/>
            <a:ext cx="2743200" cy="411480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94328" name="Text Box 24"/>
          <p:cNvSpPr txBox="1">
            <a:spLocks noChangeArrowheads="1"/>
          </p:cNvSpPr>
          <p:nvPr/>
        </p:nvSpPr>
        <p:spPr bwMode="auto">
          <a:xfrm>
            <a:off x="6096000" y="6156325"/>
            <a:ext cx="2514600" cy="2444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black"/>
                </a:solidFill>
                <a:effectLst>
                  <a:outerShdw blurRad="38100" dist="38100" dir="2700000" algn="tl">
                    <a:srgbClr val="C0C0C0"/>
                  </a:outerShdw>
                </a:effectLst>
                <a:latin typeface="Arial" charset="0"/>
                <a:cs typeface="Arial" charset="0"/>
              </a:rPr>
              <a:t>Rusty Blackbird – Beth Starr</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994319"/>
                                        </p:tgtEl>
                                        <p:attrNameLst>
                                          <p:attrName>style.visibility</p:attrName>
                                        </p:attrNameLst>
                                      </p:cBhvr>
                                      <p:to>
                                        <p:strVal val="visible"/>
                                      </p:to>
                                    </p:set>
                                    <p:anim calcmode="lin" valueType="num">
                                      <p:cBhvr>
                                        <p:cTn id="7" dur="500" fill="hold"/>
                                        <p:tgtEl>
                                          <p:spTgt spid="994319"/>
                                        </p:tgtEl>
                                        <p:attrNameLst>
                                          <p:attrName>ppt_w</p:attrName>
                                        </p:attrNameLst>
                                      </p:cBhvr>
                                      <p:tavLst>
                                        <p:tav tm="0">
                                          <p:val>
                                            <p:strVal val="#ppt_w*0.05"/>
                                          </p:val>
                                        </p:tav>
                                        <p:tav tm="100000">
                                          <p:val>
                                            <p:strVal val="#ppt_w"/>
                                          </p:val>
                                        </p:tav>
                                      </p:tavLst>
                                    </p:anim>
                                    <p:anim calcmode="lin" valueType="num">
                                      <p:cBhvr>
                                        <p:cTn id="8" dur="500" fill="hold"/>
                                        <p:tgtEl>
                                          <p:spTgt spid="994319"/>
                                        </p:tgtEl>
                                        <p:attrNameLst>
                                          <p:attrName>ppt_h</p:attrName>
                                        </p:attrNameLst>
                                      </p:cBhvr>
                                      <p:tavLst>
                                        <p:tav tm="0">
                                          <p:val>
                                            <p:strVal val="#ppt_h"/>
                                          </p:val>
                                        </p:tav>
                                        <p:tav tm="100000">
                                          <p:val>
                                            <p:strVal val="#ppt_h"/>
                                          </p:val>
                                        </p:tav>
                                      </p:tavLst>
                                    </p:anim>
                                    <p:anim calcmode="lin" valueType="num">
                                      <p:cBhvr>
                                        <p:cTn id="9" dur="500" fill="hold"/>
                                        <p:tgtEl>
                                          <p:spTgt spid="994319"/>
                                        </p:tgtEl>
                                        <p:attrNameLst>
                                          <p:attrName>ppt_x</p:attrName>
                                        </p:attrNameLst>
                                      </p:cBhvr>
                                      <p:tavLst>
                                        <p:tav tm="0">
                                          <p:val>
                                            <p:strVal val="#ppt_x-.2"/>
                                          </p:val>
                                        </p:tav>
                                        <p:tav tm="100000">
                                          <p:val>
                                            <p:strVal val="#ppt_x"/>
                                          </p:val>
                                        </p:tav>
                                      </p:tavLst>
                                    </p:anim>
                                    <p:anim calcmode="lin" valueType="num">
                                      <p:cBhvr>
                                        <p:cTn id="10" dur="500" fill="hold"/>
                                        <p:tgtEl>
                                          <p:spTgt spid="994319"/>
                                        </p:tgtEl>
                                        <p:attrNameLst>
                                          <p:attrName>ppt_y</p:attrName>
                                        </p:attrNameLst>
                                      </p:cBhvr>
                                      <p:tavLst>
                                        <p:tav tm="0">
                                          <p:val>
                                            <p:strVal val="#ppt_y"/>
                                          </p:val>
                                        </p:tav>
                                        <p:tav tm="100000">
                                          <p:val>
                                            <p:strVal val="#ppt_y"/>
                                          </p:val>
                                        </p:tav>
                                      </p:tavLst>
                                    </p:anim>
                                    <p:animEffect transition="in" filter="fade">
                                      <p:cBhvr>
                                        <p:cTn id="11" dur="500"/>
                                        <p:tgtEl>
                                          <p:spTgt spid="9943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94326">
                                            <p:txEl>
                                              <p:pRg st="0" end="0"/>
                                            </p:txEl>
                                          </p:spTgt>
                                        </p:tgtEl>
                                        <p:attrNameLst>
                                          <p:attrName>style.visibility</p:attrName>
                                        </p:attrNameLst>
                                      </p:cBhvr>
                                      <p:to>
                                        <p:strVal val="visible"/>
                                      </p:to>
                                    </p:set>
                                    <p:animEffect transition="in" filter="fade">
                                      <p:cBhvr>
                                        <p:cTn id="14" dur="2000"/>
                                        <p:tgtEl>
                                          <p:spTgt spid="994326">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94326">
                                            <p:txEl>
                                              <p:pRg st="1" end="1"/>
                                            </p:txEl>
                                          </p:spTgt>
                                        </p:tgtEl>
                                        <p:attrNameLst>
                                          <p:attrName>style.visibility</p:attrName>
                                        </p:attrNameLst>
                                      </p:cBhvr>
                                      <p:to>
                                        <p:strVal val="visible"/>
                                      </p:to>
                                    </p:set>
                                    <p:animEffect transition="in" filter="fade">
                                      <p:cBhvr>
                                        <p:cTn id="17" dur="2000"/>
                                        <p:tgtEl>
                                          <p:spTgt spid="994326">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94326">
                                            <p:txEl>
                                              <p:pRg st="2" end="2"/>
                                            </p:txEl>
                                          </p:spTgt>
                                        </p:tgtEl>
                                        <p:attrNameLst>
                                          <p:attrName>style.visibility</p:attrName>
                                        </p:attrNameLst>
                                      </p:cBhvr>
                                      <p:to>
                                        <p:strVal val="visible"/>
                                      </p:to>
                                    </p:set>
                                    <p:animEffect transition="in" filter="fade">
                                      <p:cBhvr>
                                        <p:cTn id="20" dur="2000"/>
                                        <p:tgtEl>
                                          <p:spTgt spid="994326">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94326">
                                            <p:txEl>
                                              <p:pRg st="4" end="4"/>
                                            </p:txEl>
                                          </p:spTgt>
                                        </p:tgtEl>
                                        <p:attrNameLst>
                                          <p:attrName>style.visibility</p:attrName>
                                        </p:attrNameLst>
                                      </p:cBhvr>
                                      <p:to>
                                        <p:strVal val="visible"/>
                                      </p:to>
                                    </p:set>
                                    <p:animEffect transition="in" filter="fade">
                                      <p:cBhvr>
                                        <p:cTn id="23" dur="2000"/>
                                        <p:tgtEl>
                                          <p:spTgt spid="994326">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94326">
                                            <p:txEl>
                                              <p:pRg st="5" end="5"/>
                                            </p:txEl>
                                          </p:spTgt>
                                        </p:tgtEl>
                                        <p:attrNameLst>
                                          <p:attrName>style.visibility</p:attrName>
                                        </p:attrNameLst>
                                      </p:cBhvr>
                                      <p:to>
                                        <p:strVal val="visible"/>
                                      </p:to>
                                    </p:set>
                                    <p:animEffect transition="in" filter="fade">
                                      <p:cBhvr>
                                        <p:cTn id="26" dur="2000"/>
                                        <p:tgtEl>
                                          <p:spTgt spid="994326">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94326">
                                            <p:txEl>
                                              <p:pRg st="6" end="6"/>
                                            </p:txEl>
                                          </p:spTgt>
                                        </p:tgtEl>
                                        <p:attrNameLst>
                                          <p:attrName>style.visibility</p:attrName>
                                        </p:attrNameLst>
                                      </p:cBhvr>
                                      <p:to>
                                        <p:strVal val="visible"/>
                                      </p:to>
                                    </p:set>
                                    <p:animEffect transition="in" filter="fade">
                                      <p:cBhvr>
                                        <p:cTn id="29" dur="2000"/>
                                        <p:tgtEl>
                                          <p:spTgt spid="9943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19" grpId="0"/>
      <p:bldP spid="99432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2274" name="Text Box 18"/>
          <p:cNvSpPr txBox="1">
            <a:spLocks noChangeArrowheads="1"/>
          </p:cNvSpPr>
          <p:nvPr/>
        </p:nvSpPr>
        <p:spPr bwMode="auto">
          <a:xfrm>
            <a:off x="76200" y="838200"/>
            <a:ext cx="6934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PROTECTION FOR SPECIES AT RISK</a:t>
            </a:r>
          </a:p>
        </p:txBody>
      </p:sp>
      <p:sp>
        <p:nvSpPr>
          <p:cNvPr id="992275" name="Rectangle 19"/>
          <p:cNvSpPr>
            <a:spLocks noChangeArrowheads="1"/>
          </p:cNvSpPr>
          <p:nvPr/>
        </p:nvSpPr>
        <p:spPr bwMode="auto">
          <a:xfrm>
            <a:off x="0" y="2438400"/>
            <a:ext cx="9144000" cy="3048000"/>
          </a:xfrm>
          <a:prstGeom prst="rect">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prstClr val="black"/>
              </a:solidFill>
              <a:effectLst>
                <a:outerShdw blurRad="38100" dist="38100" dir="2700000" algn="tl">
                  <a:srgbClr val="000000">
                    <a:alpha val="43137"/>
                  </a:srgbClr>
                </a:outerShdw>
              </a:effectLst>
              <a:latin typeface="Arial" charset="0"/>
              <a:cs typeface="Arial" charset="0"/>
            </a:endParaRPr>
          </a:p>
        </p:txBody>
      </p:sp>
      <p:sp>
        <p:nvSpPr>
          <p:cNvPr id="992276" name="Rectangle 20"/>
          <p:cNvSpPr>
            <a:spLocks noGrp="1" noChangeArrowheads="1"/>
          </p:cNvSpPr>
          <p:nvPr>
            <p:ph idx="1"/>
          </p:nvPr>
        </p:nvSpPr>
        <p:spPr>
          <a:xfrm>
            <a:off x="457200" y="2667000"/>
            <a:ext cx="8229600" cy="2971800"/>
          </a:xfrm>
          <a:noFill/>
        </p:spPr>
        <p:txBody>
          <a:bodyPr/>
          <a:lstStyle/>
          <a:p>
            <a:pPr eaLnBrk="1" hangingPunct="1">
              <a:buClr>
                <a:srgbClr val="006600"/>
              </a:buClr>
              <a:buFontTx/>
              <a:buNone/>
            </a:pPr>
            <a:r>
              <a:rPr lang="en-CA" sz="2000" b="1" dirty="0" smtClean="0">
                <a:solidFill>
                  <a:srgbClr val="006600"/>
                </a:solidFill>
                <a:latin typeface="Arial" pitchFamily="34" charset="0"/>
                <a:cs typeface="Arial" pitchFamily="34" charset="0"/>
              </a:rPr>
              <a:t>Federal</a:t>
            </a:r>
          </a:p>
          <a:p>
            <a:pPr marL="261938" indent="-261938" eaLnBrk="1" hangingPunct="1">
              <a:buClr>
                <a:srgbClr val="006600"/>
              </a:buClr>
            </a:pPr>
            <a:r>
              <a:rPr lang="en-CA" sz="2000" dirty="0" smtClean="0">
                <a:latin typeface="Arial" pitchFamily="34" charset="0"/>
                <a:cs typeface="Arial" pitchFamily="34" charset="0"/>
              </a:rPr>
              <a:t>Species at Risk Act (SARA)</a:t>
            </a:r>
          </a:p>
          <a:p>
            <a:pPr lvl="1" eaLnBrk="1" hangingPunct="1">
              <a:buClr>
                <a:srgbClr val="006600"/>
              </a:buClr>
            </a:pPr>
            <a:endParaRPr lang="en-CA" sz="2000" dirty="0" smtClean="0">
              <a:latin typeface="Arial" pitchFamily="34" charset="0"/>
              <a:cs typeface="Arial" pitchFamily="34" charset="0"/>
            </a:endParaRPr>
          </a:p>
          <a:p>
            <a:pPr eaLnBrk="1" hangingPunct="1">
              <a:buClr>
                <a:srgbClr val="006600"/>
              </a:buClr>
              <a:buFontTx/>
              <a:buNone/>
            </a:pPr>
            <a:r>
              <a:rPr lang="en-CA" sz="2000" b="1" dirty="0" smtClean="0">
                <a:solidFill>
                  <a:srgbClr val="006600"/>
                </a:solidFill>
                <a:latin typeface="Arial" pitchFamily="34" charset="0"/>
                <a:cs typeface="Arial" pitchFamily="34" charset="0"/>
              </a:rPr>
              <a:t>Provincial</a:t>
            </a:r>
          </a:p>
          <a:p>
            <a:pPr marL="261938" indent="-261938" eaLnBrk="1" hangingPunct="1">
              <a:buClr>
                <a:srgbClr val="006600"/>
              </a:buClr>
            </a:pPr>
            <a:r>
              <a:rPr lang="en-CA" sz="2000" dirty="0" smtClean="0">
                <a:latin typeface="Arial" pitchFamily="34" charset="0"/>
                <a:cs typeface="Arial" pitchFamily="34" charset="0"/>
              </a:rPr>
              <a:t>Wildlife Act</a:t>
            </a:r>
          </a:p>
          <a:p>
            <a:pPr marL="261938" indent="-261938" eaLnBrk="1" hangingPunct="1">
              <a:buClr>
                <a:srgbClr val="006600"/>
              </a:buClr>
            </a:pPr>
            <a:r>
              <a:rPr lang="en-CA" sz="2000" dirty="0" smtClean="0">
                <a:latin typeface="Arial" pitchFamily="34" charset="0"/>
                <a:cs typeface="Arial" pitchFamily="34" charset="0"/>
              </a:rPr>
              <a:t>Forest and Range Practices Act</a:t>
            </a:r>
          </a:p>
          <a:p>
            <a:pPr marL="261938" indent="-261938" eaLnBrk="1" hangingPunct="1">
              <a:buClr>
                <a:srgbClr val="006600"/>
              </a:buClr>
            </a:pPr>
            <a:r>
              <a:rPr lang="en-CA" sz="2000" dirty="0" smtClean="0">
                <a:latin typeface="Arial" pitchFamily="34" charset="0"/>
                <a:cs typeface="Arial" pitchFamily="34" charset="0"/>
              </a:rPr>
              <a:t>Fish Protection Act</a:t>
            </a:r>
          </a:p>
        </p:txBody>
      </p:sp>
      <p:pic>
        <p:nvPicPr>
          <p:cNvPr id="992277" name="Picture 21" descr="Forcipate Emerald - Blair Nikula"/>
          <p:cNvPicPr>
            <a:picLocks noChangeAspect="1" noChangeArrowheads="1"/>
          </p:cNvPicPr>
          <p:nvPr>
            <p:custDataLst>
              <p:tags r:id="rId2"/>
            </p:custDataLst>
          </p:nvPr>
        </p:nvPicPr>
        <p:blipFill>
          <a:blip r:embed="rId5" cstate="print"/>
          <a:srcRect/>
          <a:stretch>
            <a:fillRect/>
          </a:stretch>
        </p:blipFill>
        <p:spPr bwMode="auto">
          <a:xfrm>
            <a:off x="5200650" y="1600200"/>
            <a:ext cx="3486150" cy="472440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92278" name="Text Box 22"/>
          <p:cNvSpPr txBox="1">
            <a:spLocks noChangeArrowheads="1"/>
          </p:cNvSpPr>
          <p:nvPr/>
        </p:nvSpPr>
        <p:spPr bwMode="auto">
          <a:xfrm>
            <a:off x="5257800" y="6400800"/>
            <a:ext cx="3352800" cy="2444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Forcipate Emerald - Blair Nikula</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992274"/>
                                        </p:tgtEl>
                                        <p:attrNameLst>
                                          <p:attrName>style.visibility</p:attrName>
                                        </p:attrNameLst>
                                      </p:cBhvr>
                                      <p:to>
                                        <p:strVal val="visible"/>
                                      </p:to>
                                    </p:set>
                                    <p:anim calcmode="lin" valueType="num">
                                      <p:cBhvr>
                                        <p:cTn id="7" dur="500" fill="hold"/>
                                        <p:tgtEl>
                                          <p:spTgt spid="992274"/>
                                        </p:tgtEl>
                                        <p:attrNameLst>
                                          <p:attrName>ppt_w</p:attrName>
                                        </p:attrNameLst>
                                      </p:cBhvr>
                                      <p:tavLst>
                                        <p:tav tm="0">
                                          <p:val>
                                            <p:strVal val="#ppt_w*0.05"/>
                                          </p:val>
                                        </p:tav>
                                        <p:tav tm="100000">
                                          <p:val>
                                            <p:strVal val="#ppt_w"/>
                                          </p:val>
                                        </p:tav>
                                      </p:tavLst>
                                    </p:anim>
                                    <p:anim calcmode="lin" valueType="num">
                                      <p:cBhvr>
                                        <p:cTn id="8" dur="500" fill="hold"/>
                                        <p:tgtEl>
                                          <p:spTgt spid="992274"/>
                                        </p:tgtEl>
                                        <p:attrNameLst>
                                          <p:attrName>ppt_h</p:attrName>
                                        </p:attrNameLst>
                                      </p:cBhvr>
                                      <p:tavLst>
                                        <p:tav tm="0">
                                          <p:val>
                                            <p:strVal val="#ppt_h"/>
                                          </p:val>
                                        </p:tav>
                                        <p:tav tm="100000">
                                          <p:val>
                                            <p:strVal val="#ppt_h"/>
                                          </p:val>
                                        </p:tav>
                                      </p:tavLst>
                                    </p:anim>
                                    <p:anim calcmode="lin" valueType="num">
                                      <p:cBhvr>
                                        <p:cTn id="9" dur="500" fill="hold"/>
                                        <p:tgtEl>
                                          <p:spTgt spid="992274"/>
                                        </p:tgtEl>
                                        <p:attrNameLst>
                                          <p:attrName>ppt_x</p:attrName>
                                        </p:attrNameLst>
                                      </p:cBhvr>
                                      <p:tavLst>
                                        <p:tav tm="0">
                                          <p:val>
                                            <p:strVal val="#ppt_x-.2"/>
                                          </p:val>
                                        </p:tav>
                                        <p:tav tm="100000">
                                          <p:val>
                                            <p:strVal val="#ppt_x"/>
                                          </p:val>
                                        </p:tav>
                                      </p:tavLst>
                                    </p:anim>
                                    <p:anim calcmode="lin" valueType="num">
                                      <p:cBhvr>
                                        <p:cTn id="10" dur="500" fill="hold"/>
                                        <p:tgtEl>
                                          <p:spTgt spid="992274"/>
                                        </p:tgtEl>
                                        <p:attrNameLst>
                                          <p:attrName>ppt_y</p:attrName>
                                        </p:attrNameLst>
                                      </p:cBhvr>
                                      <p:tavLst>
                                        <p:tav tm="0">
                                          <p:val>
                                            <p:strVal val="#ppt_y"/>
                                          </p:val>
                                        </p:tav>
                                        <p:tav tm="100000">
                                          <p:val>
                                            <p:strVal val="#ppt_y"/>
                                          </p:val>
                                        </p:tav>
                                      </p:tavLst>
                                    </p:anim>
                                    <p:animEffect transition="in" filter="fade">
                                      <p:cBhvr>
                                        <p:cTn id="11" dur="500"/>
                                        <p:tgtEl>
                                          <p:spTgt spid="99227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92276">
                                            <p:txEl>
                                              <p:pRg st="0" end="0"/>
                                            </p:txEl>
                                          </p:spTgt>
                                        </p:tgtEl>
                                        <p:attrNameLst>
                                          <p:attrName>style.visibility</p:attrName>
                                        </p:attrNameLst>
                                      </p:cBhvr>
                                      <p:to>
                                        <p:strVal val="visible"/>
                                      </p:to>
                                    </p:set>
                                    <p:animEffect transition="in" filter="fade">
                                      <p:cBhvr>
                                        <p:cTn id="14" dur="2000"/>
                                        <p:tgtEl>
                                          <p:spTgt spid="992276">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92276">
                                            <p:txEl>
                                              <p:pRg st="1" end="1"/>
                                            </p:txEl>
                                          </p:spTgt>
                                        </p:tgtEl>
                                        <p:attrNameLst>
                                          <p:attrName>style.visibility</p:attrName>
                                        </p:attrNameLst>
                                      </p:cBhvr>
                                      <p:to>
                                        <p:strVal val="visible"/>
                                      </p:to>
                                    </p:set>
                                    <p:animEffect transition="in" filter="fade">
                                      <p:cBhvr>
                                        <p:cTn id="17" dur="2000"/>
                                        <p:tgtEl>
                                          <p:spTgt spid="992276">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92276">
                                            <p:txEl>
                                              <p:pRg st="3" end="3"/>
                                            </p:txEl>
                                          </p:spTgt>
                                        </p:tgtEl>
                                        <p:attrNameLst>
                                          <p:attrName>style.visibility</p:attrName>
                                        </p:attrNameLst>
                                      </p:cBhvr>
                                      <p:to>
                                        <p:strVal val="visible"/>
                                      </p:to>
                                    </p:set>
                                    <p:animEffect transition="in" filter="fade">
                                      <p:cBhvr>
                                        <p:cTn id="20" dur="2000"/>
                                        <p:tgtEl>
                                          <p:spTgt spid="992276">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92276">
                                            <p:txEl>
                                              <p:pRg st="4" end="4"/>
                                            </p:txEl>
                                          </p:spTgt>
                                        </p:tgtEl>
                                        <p:attrNameLst>
                                          <p:attrName>style.visibility</p:attrName>
                                        </p:attrNameLst>
                                      </p:cBhvr>
                                      <p:to>
                                        <p:strVal val="visible"/>
                                      </p:to>
                                    </p:set>
                                    <p:animEffect transition="in" filter="fade">
                                      <p:cBhvr>
                                        <p:cTn id="23" dur="2000"/>
                                        <p:tgtEl>
                                          <p:spTgt spid="992276">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92276">
                                            <p:txEl>
                                              <p:pRg st="5" end="5"/>
                                            </p:txEl>
                                          </p:spTgt>
                                        </p:tgtEl>
                                        <p:attrNameLst>
                                          <p:attrName>style.visibility</p:attrName>
                                        </p:attrNameLst>
                                      </p:cBhvr>
                                      <p:to>
                                        <p:strVal val="visible"/>
                                      </p:to>
                                    </p:set>
                                    <p:animEffect transition="in" filter="fade">
                                      <p:cBhvr>
                                        <p:cTn id="26" dur="2000"/>
                                        <p:tgtEl>
                                          <p:spTgt spid="992276">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92276">
                                            <p:txEl>
                                              <p:pRg st="6" end="6"/>
                                            </p:txEl>
                                          </p:spTgt>
                                        </p:tgtEl>
                                        <p:attrNameLst>
                                          <p:attrName>style.visibility</p:attrName>
                                        </p:attrNameLst>
                                      </p:cBhvr>
                                      <p:to>
                                        <p:strVal val="visible"/>
                                      </p:to>
                                    </p:set>
                                    <p:animEffect transition="in" filter="fade">
                                      <p:cBhvr>
                                        <p:cTn id="29" dur="2000"/>
                                        <p:tgtEl>
                                          <p:spTgt spid="99227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2274" grpId="0"/>
      <p:bldP spid="992276"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Wolverine"/>
          <p:cNvPicPr>
            <a:picLocks noChangeAspect="1" noChangeArrowheads="1"/>
          </p:cNvPicPr>
          <p:nvPr>
            <p:custDataLst>
              <p:tags r:id="rId2"/>
            </p:custDataLst>
          </p:nvPr>
        </p:nvPicPr>
        <p:blipFill>
          <a:blip r:embed="rId6" cstate="print"/>
          <a:srcRect t="10292" r="15079" b="26073"/>
          <a:stretch>
            <a:fillRect/>
          </a:stretch>
        </p:blipFill>
        <p:spPr bwMode="auto">
          <a:xfrm>
            <a:off x="0" y="1143000"/>
            <a:ext cx="9144000" cy="5715000"/>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11279"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36296"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297"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1036299"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0"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1"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2"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3"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36305" name="Text Box 17"/>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Wolverine – Mats Kempe</a:t>
            </a:r>
          </a:p>
        </p:txBody>
      </p:sp>
      <p:sp>
        <p:nvSpPr>
          <p:cNvPr id="1036306" name="Text Box 18"/>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FEDERAL PROTECTION FOR SPECIES AT RISK</a:t>
            </a:r>
          </a:p>
        </p:txBody>
      </p:sp>
      <p:sp>
        <p:nvSpPr>
          <p:cNvPr id="1036309" name="Rectangle 21"/>
          <p:cNvSpPr>
            <a:spLocks noChangeArrowheads="1"/>
          </p:cNvSpPr>
          <p:nvPr/>
        </p:nvSpPr>
        <p:spPr bwMode="auto">
          <a:xfrm>
            <a:off x="381000" y="1524000"/>
            <a:ext cx="8382000" cy="5105400"/>
          </a:xfrm>
          <a:prstGeom prst="roundRect">
            <a:avLst>
              <a:gd name="adj" fmla="val 9778"/>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10" name="Rectangle 22"/>
          <p:cNvSpPr>
            <a:spLocks noChangeArrowheads="1"/>
          </p:cNvSpPr>
          <p:nvPr/>
        </p:nvSpPr>
        <p:spPr bwMode="auto">
          <a:xfrm>
            <a:off x="381000" y="1524000"/>
            <a:ext cx="8382000" cy="5105400"/>
          </a:xfrm>
          <a:prstGeom prst="rect">
            <a:avLst/>
          </a:prstGeom>
          <a:noFill/>
          <a:ln w="9525">
            <a:noFill/>
            <a:miter lim="800000"/>
            <a:headEnd/>
            <a:tailEnd/>
          </a:ln>
        </p:spPr>
        <p:txBody>
          <a:bodyPr lIns="274320" tIns="274320" rIns="274320" bIns="274320"/>
          <a:lstStyle/>
          <a:p>
            <a:pPr marL="381000" indent="-381000" fontAlgn="base">
              <a:lnSpc>
                <a:spcPct val="80000"/>
              </a:lnSpc>
              <a:spcBef>
                <a:spcPct val="20000"/>
              </a:spcBef>
              <a:spcAft>
                <a:spcPct val="0"/>
              </a:spcAft>
              <a:buClr>
                <a:srgbClr val="006600"/>
              </a:buClr>
            </a:pPr>
            <a:r>
              <a:rPr lang="en-CA" sz="2000" b="1" dirty="0">
                <a:solidFill>
                  <a:srgbClr val="006600"/>
                </a:solidFill>
              </a:rPr>
              <a:t>SPECIES AT RISK ACT (SARA)</a:t>
            </a:r>
          </a:p>
          <a:p>
            <a:pPr marL="381000" indent="-381000" fontAlgn="base">
              <a:lnSpc>
                <a:spcPct val="80000"/>
              </a:lnSpc>
              <a:spcBef>
                <a:spcPct val="20000"/>
              </a:spcBef>
              <a:spcAft>
                <a:spcPct val="0"/>
              </a:spcAft>
              <a:buClr>
                <a:srgbClr val="006600"/>
              </a:buClr>
            </a:pPr>
            <a:endParaRPr lang="en-CA" sz="1000" b="1" dirty="0">
              <a:solidFill>
                <a:srgbClr val="006600"/>
              </a:solidFill>
            </a:endParaRPr>
          </a:p>
          <a:p>
            <a:pPr marL="381000" indent="-381000" fontAlgn="base">
              <a:lnSpc>
                <a:spcPct val="80000"/>
              </a:lnSpc>
              <a:spcBef>
                <a:spcPct val="20000"/>
              </a:spcBef>
              <a:spcAft>
                <a:spcPct val="0"/>
              </a:spcAft>
            </a:pPr>
            <a:r>
              <a:rPr lang="en-CA" sz="1400" dirty="0" smtClean="0">
                <a:solidFill>
                  <a:srgbClr val="000000"/>
                </a:solidFill>
              </a:rPr>
              <a:t>       The </a:t>
            </a:r>
            <a:r>
              <a:rPr lang="en-CA" sz="1400" dirty="0">
                <a:solidFill>
                  <a:srgbClr val="000000"/>
                </a:solidFill>
              </a:rPr>
              <a:t>Species at Risk Act was proclaimed in June 2003, and is one third of a three-part </a:t>
            </a:r>
            <a:r>
              <a:rPr lang="en-CA" sz="1400" dirty="0" smtClean="0">
                <a:solidFill>
                  <a:srgbClr val="000000"/>
                </a:solidFill>
              </a:rPr>
              <a:t>Government of </a:t>
            </a:r>
            <a:r>
              <a:rPr lang="en-CA" sz="1400" dirty="0">
                <a:solidFill>
                  <a:srgbClr val="000000"/>
                </a:solidFill>
              </a:rPr>
              <a:t>Canada strategy for the protection of wildlife species at risk. The Act is a key federal government commitment to prevent wildlife species from becoming extinct and secure the necessary actions for their recovery. It provides for the legal protection of wildlife species and the conservation of their biological diversity. </a:t>
            </a:r>
          </a:p>
          <a:p>
            <a:pPr marL="381000" indent="-381000" fontAlgn="base">
              <a:lnSpc>
                <a:spcPct val="80000"/>
              </a:lnSpc>
              <a:spcBef>
                <a:spcPct val="20000"/>
              </a:spcBef>
              <a:spcAft>
                <a:spcPct val="0"/>
              </a:spcAft>
            </a:pPr>
            <a:endParaRPr lang="en-CA" sz="1400" dirty="0" smtClean="0">
              <a:solidFill>
                <a:srgbClr val="000000"/>
              </a:solidFill>
            </a:endParaRPr>
          </a:p>
          <a:p>
            <a:pPr marL="381000" indent="-381000" fontAlgn="base">
              <a:lnSpc>
                <a:spcPct val="80000"/>
              </a:lnSpc>
              <a:spcBef>
                <a:spcPct val="20000"/>
              </a:spcBef>
              <a:spcAft>
                <a:spcPct val="0"/>
              </a:spcAft>
            </a:pPr>
            <a:r>
              <a:rPr lang="en-CA" sz="1400" dirty="0" smtClean="0">
                <a:solidFill>
                  <a:srgbClr val="000000"/>
                </a:solidFill>
              </a:rPr>
              <a:t>The </a:t>
            </a:r>
            <a:r>
              <a:rPr lang="en-CA" sz="1400" dirty="0">
                <a:solidFill>
                  <a:srgbClr val="000000"/>
                </a:solidFill>
              </a:rPr>
              <a:t>purposes of the Act are to:</a:t>
            </a:r>
          </a:p>
          <a:p>
            <a:pPr marL="381000" indent="-381000" fontAlgn="base">
              <a:lnSpc>
                <a:spcPct val="80000"/>
              </a:lnSpc>
              <a:spcBef>
                <a:spcPct val="20000"/>
              </a:spcBef>
              <a:spcAft>
                <a:spcPct val="0"/>
              </a:spcAft>
            </a:pPr>
            <a:endParaRPr lang="en-CA" sz="1400" dirty="0">
              <a:solidFill>
                <a:srgbClr val="000000"/>
              </a:solidFill>
            </a:endParaRPr>
          </a:p>
          <a:p>
            <a:pPr lvl="1" indent="-342900" fontAlgn="base">
              <a:spcBef>
                <a:spcPct val="20000"/>
              </a:spcBef>
              <a:spcAft>
                <a:spcPct val="0"/>
              </a:spcAft>
              <a:buFont typeface="+mj-lt"/>
              <a:buAutoNum type="arabicPeriod"/>
            </a:pPr>
            <a:r>
              <a:rPr lang="en-CA" sz="1400" dirty="0">
                <a:solidFill>
                  <a:srgbClr val="000000"/>
                </a:solidFill>
              </a:rPr>
              <a:t>Prevent Canadian indigenous species, subspecies, and distinct populations from becoming extirpated or </a:t>
            </a:r>
            <a:r>
              <a:rPr lang="en-CA" sz="1400" dirty="0" smtClean="0">
                <a:solidFill>
                  <a:srgbClr val="000000"/>
                </a:solidFill>
              </a:rPr>
              <a:t>extinct </a:t>
            </a:r>
            <a:endParaRPr lang="en-CA" sz="1400" dirty="0">
              <a:solidFill>
                <a:srgbClr val="000000"/>
              </a:solidFill>
            </a:endParaRPr>
          </a:p>
          <a:p>
            <a:pPr lvl="1" indent="-342900" fontAlgn="base">
              <a:spcBef>
                <a:spcPct val="20000"/>
              </a:spcBef>
              <a:spcAft>
                <a:spcPct val="0"/>
              </a:spcAft>
              <a:buFont typeface="+mj-lt"/>
              <a:buAutoNum type="arabicPeriod"/>
            </a:pPr>
            <a:r>
              <a:rPr lang="en-CA" sz="1400" dirty="0">
                <a:solidFill>
                  <a:srgbClr val="000000"/>
                </a:solidFill>
              </a:rPr>
              <a:t>Provide for the recovery of endangered or threatened species</a:t>
            </a:r>
          </a:p>
          <a:p>
            <a:pPr lvl="1" indent="-342900" fontAlgn="base">
              <a:spcBef>
                <a:spcPct val="20000"/>
              </a:spcBef>
              <a:spcAft>
                <a:spcPct val="0"/>
              </a:spcAft>
              <a:buFont typeface="+mj-lt"/>
              <a:buAutoNum type="arabicPeriod"/>
            </a:pPr>
            <a:r>
              <a:rPr lang="en-CA" sz="1400" dirty="0">
                <a:solidFill>
                  <a:srgbClr val="000000"/>
                </a:solidFill>
              </a:rPr>
              <a:t>Encourage the management of other species to prevent them from becoming at risk</a:t>
            </a:r>
          </a:p>
          <a:p>
            <a:pPr marL="381000" indent="-381000" fontAlgn="base">
              <a:lnSpc>
                <a:spcPct val="80000"/>
              </a:lnSpc>
              <a:spcBef>
                <a:spcPct val="20000"/>
              </a:spcBef>
              <a:spcAft>
                <a:spcPct val="0"/>
              </a:spcAft>
              <a:buFontTx/>
              <a:buChar char="•"/>
            </a:pPr>
            <a:endParaRPr lang="en-CA" sz="1400" dirty="0">
              <a:solidFill>
                <a:srgbClr val="00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36306"/>
                                        </p:tgtEl>
                                        <p:attrNameLst>
                                          <p:attrName>style.visibility</p:attrName>
                                        </p:attrNameLst>
                                      </p:cBhvr>
                                      <p:to>
                                        <p:strVal val="visible"/>
                                      </p:to>
                                    </p:set>
                                    <p:anim calcmode="lin" valueType="num">
                                      <p:cBhvr>
                                        <p:cTn id="7" dur="500" fill="hold"/>
                                        <p:tgtEl>
                                          <p:spTgt spid="1036306"/>
                                        </p:tgtEl>
                                        <p:attrNameLst>
                                          <p:attrName>ppt_w</p:attrName>
                                        </p:attrNameLst>
                                      </p:cBhvr>
                                      <p:tavLst>
                                        <p:tav tm="0">
                                          <p:val>
                                            <p:strVal val="#ppt_w*0.05"/>
                                          </p:val>
                                        </p:tav>
                                        <p:tav tm="100000">
                                          <p:val>
                                            <p:strVal val="#ppt_w"/>
                                          </p:val>
                                        </p:tav>
                                      </p:tavLst>
                                    </p:anim>
                                    <p:anim calcmode="lin" valueType="num">
                                      <p:cBhvr>
                                        <p:cTn id="8" dur="500" fill="hold"/>
                                        <p:tgtEl>
                                          <p:spTgt spid="1036306"/>
                                        </p:tgtEl>
                                        <p:attrNameLst>
                                          <p:attrName>ppt_h</p:attrName>
                                        </p:attrNameLst>
                                      </p:cBhvr>
                                      <p:tavLst>
                                        <p:tav tm="0">
                                          <p:val>
                                            <p:strVal val="#ppt_h"/>
                                          </p:val>
                                        </p:tav>
                                        <p:tav tm="100000">
                                          <p:val>
                                            <p:strVal val="#ppt_h"/>
                                          </p:val>
                                        </p:tav>
                                      </p:tavLst>
                                    </p:anim>
                                    <p:anim calcmode="lin" valueType="num">
                                      <p:cBhvr>
                                        <p:cTn id="9" dur="500" fill="hold"/>
                                        <p:tgtEl>
                                          <p:spTgt spid="1036306"/>
                                        </p:tgtEl>
                                        <p:attrNameLst>
                                          <p:attrName>ppt_x</p:attrName>
                                        </p:attrNameLst>
                                      </p:cBhvr>
                                      <p:tavLst>
                                        <p:tav tm="0">
                                          <p:val>
                                            <p:strVal val="#ppt_x-.2"/>
                                          </p:val>
                                        </p:tav>
                                        <p:tav tm="100000">
                                          <p:val>
                                            <p:strVal val="#ppt_x"/>
                                          </p:val>
                                        </p:tav>
                                      </p:tavLst>
                                    </p:anim>
                                    <p:anim calcmode="lin" valueType="num">
                                      <p:cBhvr>
                                        <p:cTn id="10" dur="500" fill="hold"/>
                                        <p:tgtEl>
                                          <p:spTgt spid="1036306"/>
                                        </p:tgtEl>
                                        <p:attrNameLst>
                                          <p:attrName>ppt_y</p:attrName>
                                        </p:attrNameLst>
                                      </p:cBhvr>
                                      <p:tavLst>
                                        <p:tav tm="0">
                                          <p:val>
                                            <p:strVal val="#ppt_y"/>
                                          </p:val>
                                        </p:tav>
                                        <p:tav tm="100000">
                                          <p:val>
                                            <p:strVal val="#ppt_y"/>
                                          </p:val>
                                        </p:tav>
                                      </p:tavLst>
                                    </p:anim>
                                    <p:animEffect transition="in" filter="fade">
                                      <p:cBhvr>
                                        <p:cTn id="11" dur="500"/>
                                        <p:tgtEl>
                                          <p:spTgt spid="103630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6309"/>
                                        </p:tgtEl>
                                        <p:attrNameLst>
                                          <p:attrName>style.visibility</p:attrName>
                                        </p:attrNameLst>
                                      </p:cBhvr>
                                      <p:to>
                                        <p:strVal val="visible"/>
                                      </p:to>
                                    </p:set>
                                    <p:animEffect transition="in" filter="fade">
                                      <p:cBhvr>
                                        <p:cTn id="14" dur="2000"/>
                                        <p:tgtEl>
                                          <p:spTgt spid="103630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6310">
                                            <p:txEl>
                                              <p:pRg st="0" end="0"/>
                                            </p:txEl>
                                          </p:spTgt>
                                        </p:tgtEl>
                                        <p:attrNameLst>
                                          <p:attrName>style.visibility</p:attrName>
                                        </p:attrNameLst>
                                      </p:cBhvr>
                                      <p:to>
                                        <p:strVal val="visible"/>
                                      </p:to>
                                    </p:set>
                                    <p:animEffect transition="in" filter="fade">
                                      <p:cBhvr>
                                        <p:cTn id="17" dur="2000"/>
                                        <p:tgtEl>
                                          <p:spTgt spid="1036310">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6310">
                                            <p:txEl>
                                              <p:pRg st="2" end="2"/>
                                            </p:txEl>
                                          </p:spTgt>
                                        </p:tgtEl>
                                        <p:attrNameLst>
                                          <p:attrName>style.visibility</p:attrName>
                                        </p:attrNameLst>
                                      </p:cBhvr>
                                      <p:to>
                                        <p:strVal val="visible"/>
                                      </p:to>
                                    </p:set>
                                    <p:animEffect transition="in" filter="fade">
                                      <p:cBhvr>
                                        <p:cTn id="20" dur="2000"/>
                                        <p:tgtEl>
                                          <p:spTgt spid="1036310">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36310">
                                            <p:txEl>
                                              <p:pRg st="4" end="4"/>
                                            </p:txEl>
                                          </p:spTgt>
                                        </p:tgtEl>
                                        <p:attrNameLst>
                                          <p:attrName>style.visibility</p:attrName>
                                        </p:attrNameLst>
                                      </p:cBhvr>
                                      <p:to>
                                        <p:strVal val="visible"/>
                                      </p:to>
                                    </p:set>
                                    <p:animEffect transition="in" filter="fade">
                                      <p:cBhvr>
                                        <p:cTn id="23" dur="2000"/>
                                        <p:tgtEl>
                                          <p:spTgt spid="1036310">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36310">
                                            <p:txEl>
                                              <p:pRg st="6" end="6"/>
                                            </p:txEl>
                                          </p:spTgt>
                                        </p:tgtEl>
                                        <p:attrNameLst>
                                          <p:attrName>style.visibility</p:attrName>
                                        </p:attrNameLst>
                                      </p:cBhvr>
                                      <p:to>
                                        <p:strVal val="visible"/>
                                      </p:to>
                                    </p:set>
                                    <p:animEffect transition="in" filter="fade">
                                      <p:cBhvr>
                                        <p:cTn id="26" dur="2000"/>
                                        <p:tgtEl>
                                          <p:spTgt spid="1036310">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6310">
                                            <p:txEl>
                                              <p:pRg st="7" end="7"/>
                                            </p:txEl>
                                          </p:spTgt>
                                        </p:tgtEl>
                                        <p:attrNameLst>
                                          <p:attrName>style.visibility</p:attrName>
                                        </p:attrNameLst>
                                      </p:cBhvr>
                                      <p:to>
                                        <p:strVal val="visible"/>
                                      </p:to>
                                    </p:set>
                                    <p:animEffect transition="in" filter="fade">
                                      <p:cBhvr>
                                        <p:cTn id="29" dur="2000"/>
                                        <p:tgtEl>
                                          <p:spTgt spid="1036310">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36310">
                                            <p:txEl>
                                              <p:pRg st="8" end="8"/>
                                            </p:txEl>
                                          </p:spTgt>
                                        </p:tgtEl>
                                        <p:attrNameLst>
                                          <p:attrName>style.visibility</p:attrName>
                                        </p:attrNameLst>
                                      </p:cBhvr>
                                      <p:to>
                                        <p:strVal val="visible"/>
                                      </p:to>
                                    </p:set>
                                    <p:animEffect transition="in" filter="fade">
                                      <p:cBhvr>
                                        <p:cTn id="32" dur="2000"/>
                                        <p:tgtEl>
                                          <p:spTgt spid="10363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6306" grpId="0"/>
      <p:bldP spid="1036309" grpId="0" animBg="1"/>
      <p:bldP spid="1036310"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Wolverine"/>
          <p:cNvPicPr>
            <a:picLocks noChangeAspect="1" noChangeArrowheads="1"/>
          </p:cNvPicPr>
          <p:nvPr>
            <p:custDataLst>
              <p:tags r:id="rId2"/>
            </p:custDataLst>
          </p:nvPr>
        </p:nvPicPr>
        <p:blipFill>
          <a:blip r:embed="rId6" cstate="print"/>
          <a:srcRect t="10292" r="15079" b="26073"/>
          <a:stretch>
            <a:fillRect/>
          </a:stretch>
        </p:blipFill>
        <p:spPr bwMode="auto">
          <a:xfrm>
            <a:off x="0" y="1143000"/>
            <a:ext cx="9144000" cy="5715000"/>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11279"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36296"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297"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1036299"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0"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1"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2"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03"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36305" name="Text Box 17"/>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Wolverine – Mats Kempe</a:t>
            </a:r>
          </a:p>
        </p:txBody>
      </p:sp>
      <p:sp>
        <p:nvSpPr>
          <p:cNvPr id="1036306" name="Text Box 18"/>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srgbClr val="FFFFFF"/>
                </a:solidFill>
                <a:latin typeface="Articulate Extrabold" pitchFamily="2" charset="0"/>
              </a:rPr>
              <a:t>FEDERAL PROTECTION FOR SPECIES AT </a:t>
            </a:r>
            <a:r>
              <a:rPr lang="en-CA" sz="2400" dirty="0" smtClean="0">
                <a:solidFill>
                  <a:srgbClr val="FFFFFF"/>
                </a:solidFill>
                <a:latin typeface="Articulate Extrabold" pitchFamily="2" charset="0"/>
              </a:rPr>
              <a:t>RISK Continued</a:t>
            </a:r>
            <a:endParaRPr lang="en-CA" sz="2400" dirty="0">
              <a:solidFill>
                <a:srgbClr val="FFFFFF"/>
              </a:solidFill>
              <a:latin typeface="Articulate Extrabold" pitchFamily="2" charset="0"/>
            </a:endParaRPr>
          </a:p>
        </p:txBody>
      </p:sp>
      <p:sp>
        <p:nvSpPr>
          <p:cNvPr id="1036309" name="Rectangle 21"/>
          <p:cNvSpPr>
            <a:spLocks noChangeArrowheads="1"/>
          </p:cNvSpPr>
          <p:nvPr/>
        </p:nvSpPr>
        <p:spPr bwMode="auto">
          <a:xfrm>
            <a:off x="381000" y="1524000"/>
            <a:ext cx="8382000" cy="5105400"/>
          </a:xfrm>
          <a:prstGeom prst="roundRect">
            <a:avLst>
              <a:gd name="adj" fmla="val 9778"/>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6310" name="Rectangle 22"/>
          <p:cNvSpPr>
            <a:spLocks noChangeArrowheads="1"/>
          </p:cNvSpPr>
          <p:nvPr/>
        </p:nvSpPr>
        <p:spPr bwMode="auto">
          <a:xfrm>
            <a:off x="381000" y="1524000"/>
            <a:ext cx="8382000" cy="5105400"/>
          </a:xfrm>
          <a:prstGeom prst="rect">
            <a:avLst/>
          </a:prstGeom>
          <a:noFill/>
          <a:ln w="9525">
            <a:noFill/>
            <a:miter lim="800000"/>
            <a:headEnd/>
            <a:tailEnd/>
          </a:ln>
        </p:spPr>
        <p:txBody>
          <a:bodyPr lIns="274320" tIns="274320" rIns="274320" bIns="274320"/>
          <a:lstStyle/>
          <a:p>
            <a:pPr marL="381000" indent="-381000" fontAlgn="base">
              <a:lnSpc>
                <a:spcPct val="80000"/>
              </a:lnSpc>
              <a:spcBef>
                <a:spcPct val="20000"/>
              </a:spcBef>
              <a:spcAft>
                <a:spcPct val="0"/>
              </a:spcAft>
              <a:buClr>
                <a:srgbClr val="006600"/>
              </a:buClr>
            </a:pPr>
            <a:r>
              <a:rPr lang="en-CA" sz="2000" b="1" dirty="0">
                <a:solidFill>
                  <a:srgbClr val="006600"/>
                </a:solidFill>
              </a:rPr>
              <a:t>SPECIES AT RISK ACT (SARA)</a:t>
            </a:r>
          </a:p>
          <a:p>
            <a:pPr marL="381000" indent="-381000" fontAlgn="base">
              <a:lnSpc>
                <a:spcPct val="80000"/>
              </a:lnSpc>
              <a:spcBef>
                <a:spcPct val="20000"/>
              </a:spcBef>
              <a:spcAft>
                <a:spcPct val="0"/>
              </a:spcAft>
              <a:buClr>
                <a:srgbClr val="006600"/>
              </a:buClr>
            </a:pPr>
            <a:endParaRPr lang="en-CA" sz="1000" b="1" dirty="0">
              <a:solidFill>
                <a:srgbClr val="006600"/>
              </a:solidFill>
            </a:endParaRPr>
          </a:p>
          <a:p>
            <a:pPr marL="381000" indent="-381000" fontAlgn="base">
              <a:lnSpc>
                <a:spcPct val="80000"/>
              </a:lnSpc>
              <a:spcBef>
                <a:spcPct val="20000"/>
              </a:spcBef>
              <a:spcAft>
                <a:spcPct val="0"/>
              </a:spcAft>
              <a:buFontTx/>
              <a:buChar char="•"/>
            </a:pPr>
            <a:endParaRPr lang="en-CA" sz="1400" dirty="0" smtClean="0">
              <a:solidFill>
                <a:srgbClr val="000000"/>
              </a:solidFill>
            </a:endParaRPr>
          </a:p>
          <a:p>
            <a:pPr marL="381000" indent="-381000" fontAlgn="base">
              <a:lnSpc>
                <a:spcPct val="80000"/>
              </a:lnSpc>
              <a:spcBef>
                <a:spcPct val="20000"/>
              </a:spcBef>
              <a:spcAft>
                <a:spcPct val="0"/>
              </a:spcAft>
            </a:pPr>
            <a:r>
              <a:rPr lang="en-CA" sz="1400" dirty="0" smtClean="0">
                <a:solidFill>
                  <a:srgbClr val="000000"/>
                </a:solidFill>
              </a:rPr>
              <a:t>More specifically, the Act will:</a:t>
            </a:r>
          </a:p>
          <a:p>
            <a:pPr marL="381000" indent="-381000" fontAlgn="base">
              <a:lnSpc>
                <a:spcPct val="80000"/>
              </a:lnSpc>
              <a:spcBef>
                <a:spcPct val="20000"/>
              </a:spcBef>
              <a:spcAft>
                <a:spcPct val="0"/>
              </a:spcAft>
            </a:pPr>
            <a:endParaRPr lang="en-CA" sz="1400" dirty="0" smtClean="0">
              <a:solidFill>
                <a:srgbClr val="000000"/>
              </a:solidFill>
            </a:endParaRPr>
          </a:p>
          <a:p>
            <a:pPr marL="358775" lvl="1" indent="-244475" fontAlgn="base">
              <a:spcBef>
                <a:spcPct val="20000"/>
              </a:spcBef>
              <a:spcAft>
                <a:spcPct val="0"/>
              </a:spcAft>
              <a:buClr>
                <a:srgbClr val="006600"/>
              </a:buClr>
              <a:buFontTx/>
              <a:buChar char="•"/>
            </a:pPr>
            <a:r>
              <a:rPr lang="en-CA" sz="1400" dirty="0" smtClean="0">
                <a:solidFill>
                  <a:srgbClr val="000000"/>
                </a:solidFill>
              </a:rPr>
              <a:t>Establish </a:t>
            </a:r>
            <a:r>
              <a:rPr lang="en-CA" sz="1400" dirty="0">
                <a:solidFill>
                  <a:srgbClr val="000000"/>
                </a:solidFill>
              </a:rPr>
              <a:t>the COSEWIC as an independent body of experts</a:t>
            </a:r>
          </a:p>
          <a:p>
            <a:pPr marL="358775" lvl="1" indent="-244475" fontAlgn="base">
              <a:spcBef>
                <a:spcPct val="20000"/>
              </a:spcBef>
              <a:spcAft>
                <a:spcPct val="0"/>
              </a:spcAft>
              <a:buClr>
                <a:srgbClr val="006600"/>
              </a:buClr>
              <a:buFontTx/>
              <a:buChar char="•"/>
            </a:pPr>
            <a:r>
              <a:rPr lang="en-CA" sz="1400" dirty="0">
                <a:solidFill>
                  <a:srgbClr val="000000"/>
                </a:solidFill>
              </a:rPr>
              <a:t>Require that the best available knowledge be used</a:t>
            </a:r>
          </a:p>
          <a:p>
            <a:pPr marL="358775" lvl="1" indent="-244475" fontAlgn="base">
              <a:spcBef>
                <a:spcPct val="20000"/>
              </a:spcBef>
              <a:spcAft>
                <a:spcPct val="0"/>
              </a:spcAft>
              <a:buClr>
                <a:srgbClr val="006600"/>
              </a:buClr>
              <a:buFontTx/>
              <a:buChar char="•"/>
            </a:pPr>
            <a:r>
              <a:rPr lang="en-CA" sz="1400" dirty="0">
                <a:solidFill>
                  <a:srgbClr val="000000"/>
                </a:solidFill>
              </a:rPr>
              <a:t>Create prohibitions</a:t>
            </a:r>
          </a:p>
          <a:p>
            <a:pPr marL="358775" lvl="1" indent="-244475" fontAlgn="base">
              <a:spcBef>
                <a:spcPct val="20000"/>
              </a:spcBef>
              <a:spcAft>
                <a:spcPct val="0"/>
              </a:spcAft>
              <a:buClr>
                <a:srgbClr val="006600"/>
              </a:buClr>
              <a:buFontTx/>
              <a:buChar char="•"/>
            </a:pPr>
            <a:r>
              <a:rPr lang="en-CA" sz="1400" dirty="0">
                <a:solidFill>
                  <a:srgbClr val="000000"/>
                </a:solidFill>
              </a:rPr>
              <a:t>Recognize that compensation may be needed</a:t>
            </a:r>
          </a:p>
          <a:p>
            <a:pPr marL="358775" lvl="1" indent="-244475" fontAlgn="base">
              <a:spcBef>
                <a:spcPct val="20000"/>
              </a:spcBef>
              <a:spcAft>
                <a:spcPct val="0"/>
              </a:spcAft>
              <a:buClr>
                <a:srgbClr val="006600"/>
              </a:buClr>
              <a:buFontTx/>
              <a:buChar char="•"/>
            </a:pPr>
            <a:r>
              <a:rPr lang="en-CA" sz="1400" dirty="0">
                <a:solidFill>
                  <a:srgbClr val="000000"/>
                </a:solidFill>
              </a:rPr>
              <a:t>Create a public registry</a:t>
            </a:r>
          </a:p>
          <a:p>
            <a:pPr marL="358775" lvl="1" indent="-244475" fontAlgn="base">
              <a:spcBef>
                <a:spcPct val="20000"/>
              </a:spcBef>
              <a:spcAft>
                <a:spcPct val="0"/>
              </a:spcAft>
              <a:buClr>
                <a:srgbClr val="006600"/>
              </a:buClr>
              <a:buFontTx/>
              <a:buChar char="•"/>
            </a:pPr>
            <a:r>
              <a:rPr lang="en-CA" sz="1400" dirty="0">
                <a:solidFill>
                  <a:srgbClr val="000000"/>
                </a:solidFill>
              </a:rPr>
              <a:t>Be consistent with Aboriginal and treaty rights and respect the authority of other federal ministers and provincial </a:t>
            </a:r>
            <a:r>
              <a:rPr lang="en-CA" sz="1400" dirty="0" smtClean="0">
                <a:solidFill>
                  <a:srgbClr val="000000"/>
                </a:solidFill>
              </a:rPr>
              <a:t>governments</a:t>
            </a:r>
          </a:p>
          <a:p>
            <a:pPr marL="358775" lvl="1" indent="-244475" fontAlgn="base">
              <a:spcBef>
                <a:spcPct val="20000"/>
              </a:spcBef>
              <a:spcAft>
                <a:spcPct val="0"/>
              </a:spcAft>
              <a:buClr>
                <a:srgbClr val="006600"/>
              </a:buClr>
              <a:buFontTx/>
              <a:buChar char="•"/>
            </a:pPr>
            <a:endParaRPr lang="en-CA" sz="1400" dirty="0" smtClean="0">
              <a:solidFill>
                <a:srgbClr val="000000"/>
              </a:solidFill>
            </a:endParaRPr>
          </a:p>
          <a:p>
            <a:pPr marL="114300" lvl="1" fontAlgn="base">
              <a:spcBef>
                <a:spcPct val="20000"/>
              </a:spcBef>
              <a:spcAft>
                <a:spcPct val="0"/>
              </a:spcAft>
              <a:buClr>
                <a:srgbClr val="006600"/>
              </a:buClr>
            </a:pPr>
            <a:r>
              <a:rPr lang="en-CA" sz="1400" dirty="0" smtClean="0">
                <a:solidFill>
                  <a:srgbClr val="000000"/>
                </a:solidFill>
              </a:rPr>
              <a:t>This </a:t>
            </a:r>
            <a:r>
              <a:rPr lang="en-CA" sz="1400" dirty="0">
                <a:solidFill>
                  <a:srgbClr val="000000"/>
                </a:solidFill>
              </a:rPr>
              <a:t>national strategy also includes commitments under the national Accord for the Protection of Species at Risk and activities under the Habitat Stewardship Program for Species at Risk</a:t>
            </a:r>
            <a:r>
              <a:rPr lang="en-CA" sz="1400" dirty="0" smtClean="0">
                <a:solidFill>
                  <a:srgbClr val="000000"/>
                </a:solidFill>
              </a:rPr>
              <a:t>.</a:t>
            </a:r>
            <a:endParaRPr lang="en-CA" sz="1600" dirty="0">
              <a:solidFill>
                <a:srgbClr val="000000"/>
              </a:solidFill>
            </a:endParaRPr>
          </a:p>
        </p:txBody>
      </p:sp>
    </p:spTree>
    <p:custDataLst>
      <p:tags r:id="rId1"/>
    </p:custDataLst>
    <p:extLst>
      <p:ext uri="{BB962C8B-B14F-4D97-AF65-F5344CB8AC3E}">
        <p14:creationId xmlns:p14="http://schemas.microsoft.com/office/powerpoint/2010/main" val="1610594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36306"/>
                                        </p:tgtEl>
                                        <p:attrNameLst>
                                          <p:attrName>style.visibility</p:attrName>
                                        </p:attrNameLst>
                                      </p:cBhvr>
                                      <p:to>
                                        <p:strVal val="visible"/>
                                      </p:to>
                                    </p:set>
                                    <p:anim calcmode="lin" valueType="num">
                                      <p:cBhvr>
                                        <p:cTn id="7" dur="500" fill="hold"/>
                                        <p:tgtEl>
                                          <p:spTgt spid="1036306"/>
                                        </p:tgtEl>
                                        <p:attrNameLst>
                                          <p:attrName>ppt_w</p:attrName>
                                        </p:attrNameLst>
                                      </p:cBhvr>
                                      <p:tavLst>
                                        <p:tav tm="0">
                                          <p:val>
                                            <p:strVal val="#ppt_w*0.05"/>
                                          </p:val>
                                        </p:tav>
                                        <p:tav tm="100000">
                                          <p:val>
                                            <p:strVal val="#ppt_w"/>
                                          </p:val>
                                        </p:tav>
                                      </p:tavLst>
                                    </p:anim>
                                    <p:anim calcmode="lin" valueType="num">
                                      <p:cBhvr>
                                        <p:cTn id="8" dur="500" fill="hold"/>
                                        <p:tgtEl>
                                          <p:spTgt spid="1036306"/>
                                        </p:tgtEl>
                                        <p:attrNameLst>
                                          <p:attrName>ppt_h</p:attrName>
                                        </p:attrNameLst>
                                      </p:cBhvr>
                                      <p:tavLst>
                                        <p:tav tm="0">
                                          <p:val>
                                            <p:strVal val="#ppt_h"/>
                                          </p:val>
                                        </p:tav>
                                        <p:tav tm="100000">
                                          <p:val>
                                            <p:strVal val="#ppt_h"/>
                                          </p:val>
                                        </p:tav>
                                      </p:tavLst>
                                    </p:anim>
                                    <p:anim calcmode="lin" valueType="num">
                                      <p:cBhvr>
                                        <p:cTn id="9" dur="500" fill="hold"/>
                                        <p:tgtEl>
                                          <p:spTgt spid="1036306"/>
                                        </p:tgtEl>
                                        <p:attrNameLst>
                                          <p:attrName>ppt_x</p:attrName>
                                        </p:attrNameLst>
                                      </p:cBhvr>
                                      <p:tavLst>
                                        <p:tav tm="0">
                                          <p:val>
                                            <p:strVal val="#ppt_x-.2"/>
                                          </p:val>
                                        </p:tav>
                                        <p:tav tm="100000">
                                          <p:val>
                                            <p:strVal val="#ppt_x"/>
                                          </p:val>
                                        </p:tav>
                                      </p:tavLst>
                                    </p:anim>
                                    <p:anim calcmode="lin" valueType="num">
                                      <p:cBhvr>
                                        <p:cTn id="10" dur="500" fill="hold"/>
                                        <p:tgtEl>
                                          <p:spTgt spid="1036306"/>
                                        </p:tgtEl>
                                        <p:attrNameLst>
                                          <p:attrName>ppt_y</p:attrName>
                                        </p:attrNameLst>
                                      </p:cBhvr>
                                      <p:tavLst>
                                        <p:tav tm="0">
                                          <p:val>
                                            <p:strVal val="#ppt_y"/>
                                          </p:val>
                                        </p:tav>
                                        <p:tav tm="100000">
                                          <p:val>
                                            <p:strVal val="#ppt_y"/>
                                          </p:val>
                                        </p:tav>
                                      </p:tavLst>
                                    </p:anim>
                                    <p:animEffect transition="in" filter="fade">
                                      <p:cBhvr>
                                        <p:cTn id="11" dur="500"/>
                                        <p:tgtEl>
                                          <p:spTgt spid="103630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6309"/>
                                        </p:tgtEl>
                                        <p:attrNameLst>
                                          <p:attrName>style.visibility</p:attrName>
                                        </p:attrNameLst>
                                      </p:cBhvr>
                                      <p:to>
                                        <p:strVal val="visible"/>
                                      </p:to>
                                    </p:set>
                                    <p:animEffect transition="in" filter="fade">
                                      <p:cBhvr>
                                        <p:cTn id="14" dur="2000"/>
                                        <p:tgtEl>
                                          <p:spTgt spid="103630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6310">
                                            <p:txEl>
                                              <p:pRg st="0" end="0"/>
                                            </p:txEl>
                                          </p:spTgt>
                                        </p:tgtEl>
                                        <p:attrNameLst>
                                          <p:attrName>style.visibility</p:attrName>
                                        </p:attrNameLst>
                                      </p:cBhvr>
                                      <p:to>
                                        <p:strVal val="visible"/>
                                      </p:to>
                                    </p:set>
                                    <p:animEffect transition="in" filter="fade">
                                      <p:cBhvr>
                                        <p:cTn id="17" dur="2000"/>
                                        <p:tgtEl>
                                          <p:spTgt spid="1036310">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6310">
                                            <p:txEl>
                                              <p:pRg st="3" end="3"/>
                                            </p:txEl>
                                          </p:spTgt>
                                        </p:tgtEl>
                                        <p:attrNameLst>
                                          <p:attrName>style.visibility</p:attrName>
                                        </p:attrNameLst>
                                      </p:cBhvr>
                                      <p:to>
                                        <p:strVal val="visible"/>
                                      </p:to>
                                    </p:set>
                                    <p:animEffect transition="in" filter="fade">
                                      <p:cBhvr>
                                        <p:cTn id="20" dur="2000"/>
                                        <p:tgtEl>
                                          <p:spTgt spid="1036310">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36310">
                                            <p:txEl>
                                              <p:pRg st="5" end="5"/>
                                            </p:txEl>
                                          </p:spTgt>
                                        </p:tgtEl>
                                        <p:attrNameLst>
                                          <p:attrName>style.visibility</p:attrName>
                                        </p:attrNameLst>
                                      </p:cBhvr>
                                      <p:to>
                                        <p:strVal val="visible"/>
                                      </p:to>
                                    </p:set>
                                    <p:animEffect transition="in" filter="fade">
                                      <p:cBhvr>
                                        <p:cTn id="23" dur="2000"/>
                                        <p:tgtEl>
                                          <p:spTgt spid="1036310">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36310">
                                            <p:txEl>
                                              <p:pRg st="6" end="6"/>
                                            </p:txEl>
                                          </p:spTgt>
                                        </p:tgtEl>
                                        <p:attrNameLst>
                                          <p:attrName>style.visibility</p:attrName>
                                        </p:attrNameLst>
                                      </p:cBhvr>
                                      <p:to>
                                        <p:strVal val="visible"/>
                                      </p:to>
                                    </p:set>
                                    <p:animEffect transition="in" filter="fade">
                                      <p:cBhvr>
                                        <p:cTn id="26" dur="2000"/>
                                        <p:tgtEl>
                                          <p:spTgt spid="1036310">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6310">
                                            <p:txEl>
                                              <p:pRg st="7" end="7"/>
                                            </p:txEl>
                                          </p:spTgt>
                                        </p:tgtEl>
                                        <p:attrNameLst>
                                          <p:attrName>style.visibility</p:attrName>
                                        </p:attrNameLst>
                                      </p:cBhvr>
                                      <p:to>
                                        <p:strVal val="visible"/>
                                      </p:to>
                                    </p:set>
                                    <p:animEffect transition="in" filter="fade">
                                      <p:cBhvr>
                                        <p:cTn id="29" dur="2000"/>
                                        <p:tgtEl>
                                          <p:spTgt spid="1036310">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36310">
                                            <p:txEl>
                                              <p:pRg st="8" end="8"/>
                                            </p:txEl>
                                          </p:spTgt>
                                        </p:tgtEl>
                                        <p:attrNameLst>
                                          <p:attrName>style.visibility</p:attrName>
                                        </p:attrNameLst>
                                      </p:cBhvr>
                                      <p:to>
                                        <p:strVal val="visible"/>
                                      </p:to>
                                    </p:set>
                                    <p:animEffect transition="in" filter="fade">
                                      <p:cBhvr>
                                        <p:cTn id="32" dur="2000"/>
                                        <p:tgtEl>
                                          <p:spTgt spid="1036310">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36310">
                                            <p:txEl>
                                              <p:pRg st="9" end="9"/>
                                            </p:txEl>
                                          </p:spTgt>
                                        </p:tgtEl>
                                        <p:attrNameLst>
                                          <p:attrName>style.visibility</p:attrName>
                                        </p:attrNameLst>
                                      </p:cBhvr>
                                      <p:to>
                                        <p:strVal val="visible"/>
                                      </p:to>
                                    </p:set>
                                    <p:animEffect transition="in" filter="fade">
                                      <p:cBhvr>
                                        <p:cTn id="35" dur="2000"/>
                                        <p:tgtEl>
                                          <p:spTgt spid="1036310">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36310">
                                            <p:txEl>
                                              <p:pRg st="10" end="10"/>
                                            </p:txEl>
                                          </p:spTgt>
                                        </p:tgtEl>
                                        <p:attrNameLst>
                                          <p:attrName>style.visibility</p:attrName>
                                        </p:attrNameLst>
                                      </p:cBhvr>
                                      <p:to>
                                        <p:strVal val="visible"/>
                                      </p:to>
                                    </p:set>
                                    <p:animEffect transition="in" filter="fade">
                                      <p:cBhvr>
                                        <p:cTn id="38" dur="2000"/>
                                        <p:tgtEl>
                                          <p:spTgt spid="1036310">
                                            <p:txEl>
                                              <p:pRg st="10" end="1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36310">
                                            <p:txEl>
                                              <p:pRg st="12" end="12"/>
                                            </p:txEl>
                                          </p:spTgt>
                                        </p:tgtEl>
                                        <p:attrNameLst>
                                          <p:attrName>style.visibility</p:attrName>
                                        </p:attrNameLst>
                                      </p:cBhvr>
                                      <p:to>
                                        <p:strVal val="visible"/>
                                      </p:to>
                                    </p:set>
                                    <p:animEffect transition="in" filter="fade">
                                      <p:cBhvr>
                                        <p:cTn id="41" dur="2000"/>
                                        <p:tgtEl>
                                          <p:spTgt spid="10363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6306" grpId="0"/>
      <p:bldP spid="1036309" grpId="0" animBg="1"/>
      <p:bldP spid="1036310"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Western Jacob's ladder"/>
          <p:cNvPicPr>
            <a:picLocks noChangeAspect="1" noChangeArrowheads="1"/>
          </p:cNvPicPr>
          <p:nvPr>
            <p:custDataLst>
              <p:tags r:id="rId2"/>
            </p:custDataLst>
          </p:nvPr>
        </p:nvPicPr>
        <p:blipFill>
          <a:blip r:embed="rId6" cstate="print"/>
          <a:srcRect t="2786" b="26627"/>
          <a:stretch>
            <a:fillRect/>
          </a:stretch>
        </p:blipFill>
        <p:spPr bwMode="auto">
          <a:xfrm>
            <a:off x="0" y="1066800"/>
            <a:ext cx="9144000" cy="5791200"/>
          </a:xfrm>
          <a:prstGeom prst="rect">
            <a:avLst/>
          </a:prstGeom>
          <a:noFill/>
          <a:ln w="9525">
            <a:noFill/>
            <a:miter lim="800000"/>
            <a:headEnd/>
            <a:tailEnd/>
          </a:ln>
        </p:spPr>
      </p:pic>
      <p:grpSp>
        <p:nvGrpSpPr>
          <p:cNvPr id="2" name="Group 6"/>
          <p:cNvGrpSpPr>
            <a:grpSpLocks/>
          </p:cNvGrpSpPr>
          <p:nvPr>
            <p:custDataLst>
              <p:tags r:id="rId3"/>
            </p:custDataLst>
          </p:nvPr>
        </p:nvGrpSpPr>
        <p:grpSpPr bwMode="auto">
          <a:xfrm>
            <a:off x="0" y="0"/>
            <a:ext cx="9144000" cy="1333500"/>
            <a:chOff x="0" y="0"/>
            <a:chExt cx="5760" cy="840"/>
          </a:xfrm>
        </p:grpSpPr>
        <p:grpSp>
          <p:nvGrpSpPr>
            <p:cNvPr id="3" name="Group 7"/>
            <p:cNvGrpSpPr>
              <a:grpSpLocks/>
            </p:cNvGrpSpPr>
            <p:nvPr/>
          </p:nvGrpSpPr>
          <p:grpSpPr bwMode="auto">
            <a:xfrm>
              <a:off x="0" y="0"/>
              <a:ext cx="5760" cy="840"/>
              <a:chOff x="0" y="0"/>
              <a:chExt cx="5760" cy="840"/>
            </a:xfrm>
          </p:grpSpPr>
          <p:sp>
            <p:nvSpPr>
              <p:cNvPr id="12303" name="Rectangle 8"/>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40393" name="Rectangle 9"/>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4" name="Rectangle 10"/>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1"/>
            <p:cNvGrpSpPr>
              <a:grpSpLocks/>
            </p:cNvGrpSpPr>
            <p:nvPr/>
          </p:nvGrpSpPr>
          <p:grpSpPr bwMode="auto">
            <a:xfrm>
              <a:off x="5165" y="192"/>
              <a:ext cx="403" cy="305"/>
              <a:chOff x="5165" y="192"/>
              <a:chExt cx="403" cy="305"/>
            </a:xfrm>
          </p:grpSpPr>
          <p:sp>
            <p:nvSpPr>
              <p:cNvPr id="1040396"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7"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8"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9"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400"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40401" name="Text Box 17"/>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FEDERAL PROTECTION FOR SPECIES AT RISK</a:t>
            </a:r>
          </a:p>
        </p:txBody>
      </p:sp>
      <p:sp>
        <p:nvSpPr>
          <p:cNvPr id="1040411" name="Rectangle 27"/>
          <p:cNvSpPr>
            <a:spLocks noChangeArrowheads="1"/>
          </p:cNvSpPr>
          <p:nvPr/>
        </p:nvSpPr>
        <p:spPr bwMode="auto">
          <a:xfrm>
            <a:off x="381000" y="1600200"/>
            <a:ext cx="8382000" cy="5029200"/>
          </a:xfrm>
          <a:prstGeom prst="roundRect">
            <a:avLst>
              <a:gd name="adj" fmla="val 10793"/>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412" name="Rectangle 28"/>
          <p:cNvSpPr>
            <a:spLocks noChangeArrowheads="1"/>
          </p:cNvSpPr>
          <p:nvPr/>
        </p:nvSpPr>
        <p:spPr bwMode="auto">
          <a:xfrm>
            <a:off x="381000" y="1600200"/>
            <a:ext cx="8382000" cy="5029200"/>
          </a:xfrm>
          <a:prstGeom prst="rect">
            <a:avLst/>
          </a:prstGeom>
          <a:noFill/>
          <a:ln w="9525">
            <a:noFill/>
            <a:miter lim="800000"/>
            <a:headEnd/>
            <a:tailEnd/>
          </a:ln>
        </p:spPr>
        <p:txBody>
          <a:bodyPr lIns="274320" tIns="274320" rIns="274320" bIns="274320"/>
          <a:lstStyle/>
          <a:p>
            <a:pPr marL="342900" indent="-342900" fontAlgn="base">
              <a:lnSpc>
                <a:spcPct val="80000"/>
              </a:lnSpc>
              <a:spcBef>
                <a:spcPct val="20000"/>
              </a:spcBef>
              <a:spcAft>
                <a:spcPct val="0"/>
              </a:spcAft>
              <a:buClr>
                <a:srgbClr val="006600"/>
              </a:buClr>
            </a:pPr>
            <a:r>
              <a:rPr lang="en-CA" sz="2000" b="1" dirty="0">
                <a:solidFill>
                  <a:srgbClr val="006600"/>
                </a:solidFill>
              </a:rPr>
              <a:t>SPECIES AT RISK ACT (SARA</a:t>
            </a:r>
            <a:r>
              <a:rPr lang="en-CA" sz="2000" b="1" dirty="0" smtClean="0">
                <a:solidFill>
                  <a:srgbClr val="006600"/>
                </a:solidFill>
              </a:rPr>
              <a:t>)</a:t>
            </a:r>
          </a:p>
          <a:p>
            <a:pPr marL="342900" indent="-342900" fontAlgn="base">
              <a:lnSpc>
                <a:spcPct val="80000"/>
              </a:lnSpc>
              <a:spcBef>
                <a:spcPct val="20000"/>
              </a:spcBef>
              <a:spcAft>
                <a:spcPct val="0"/>
              </a:spcAft>
              <a:buClr>
                <a:srgbClr val="006600"/>
              </a:buClr>
            </a:pPr>
            <a:endParaRPr lang="en-CA" sz="2000" dirty="0">
              <a:solidFill>
                <a:srgbClr val="006600"/>
              </a:solidFill>
              <a:latin typeface="Calibri" panose="020F0502020204030204" pitchFamily="34" charset="0"/>
              <a:cs typeface="Calibri" panose="020F0502020204030204" pitchFamily="34" charset="0"/>
            </a:endParaRPr>
          </a:p>
          <a:p>
            <a:pPr marL="342900" indent="-342900" fontAlgn="base">
              <a:lnSpc>
                <a:spcPct val="80000"/>
              </a:lnSpc>
              <a:spcBef>
                <a:spcPct val="20000"/>
              </a:spcBef>
              <a:spcAft>
                <a:spcPct val="0"/>
              </a:spcAft>
              <a:buClr>
                <a:srgbClr val="006600"/>
              </a:buClr>
            </a:pPr>
            <a:r>
              <a:rPr lang="en-CA" sz="2000" dirty="0" smtClean="0">
                <a:solidFill>
                  <a:srgbClr val="006600"/>
                </a:solidFill>
                <a:latin typeface="Calibri" panose="020F0502020204030204" pitchFamily="34" charset="0"/>
                <a:cs typeface="Calibri" panose="020F0502020204030204" pitchFamily="34" charset="0"/>
              </a:rPr>
              <a:t>	</a:t>
            </a:r>
            <a:r>
              <a:rPr lang="en-CA" sz="2000" dirty="0" smtClean="0">
                <a:latin typeface="Calibri" panose="020F0502020204030204" pitchFamily="34" charset="0"/>
                <a:cs typeface="Calibri" panose="020F0502020204030204" pitchFamily="34" charset="0"/>
              </a:rPr>
              <a:t>Recovery </a:t>
            </a:r>
            <a:r>
              <a:rPr lang="en-CA" sz="2000" dirty="0">
                <a:latin typeface="Calibri" panose="020F0502020204030204" pitchFamily="34" charset="0"/>
                <a:cs typeface="Calibri" panose="020F0502020204030204" pitchFamily="34" charset="0"/>
              </a:rPr>
              <a:t>planning in Canada has historically taken a species-by-species approach. Current national initiatives are recognizing the importance of incorporating a wider scope in recovery planning than single species recovery. This strategy takes a dual-level approach to recovery planning – the Ecosystem or coarse filter approach and the Species-specific or fine filter approach.</a:t>
            </a:r>
          </a:p>
          <a:p>
            <a:pPr marL="342900" indent="-342900" fontAlgn="base">
              <a:lnSpc>
                <a:spcPct val="80000"/>
              </a:lnSpc>
              <a:spcBef>
                <a:spcPct val="20000"/>
              </a:spcBef>
              <a:spcAft>
                <a:spcPct val="0"/>
              </a:spcAft>
              <a:buClr>
                <a:srgbClr val="006600"/>
              </a:buClr>
              <a:buFontTx/>
              <a:buAutoNum type="arabicPeriod"/>
            </a:pPr>
            <a:endParaRPr lang="en-CA" sz="2000" dirty="0">
              <a:solidFill>
                <a:srgbClr val="000000"/>
              </a:solidFill>
            </a:endParaRPr>
          </a:p>
          <a:p>
            <a:pPr marL="342900" indent="-342900" fontAlgn="base">
              <a:lnSpc>
                <a:spcPct val="80000"/>
              </a:lnSpc>
              <a:spcBef>
                <a:spcPct val="20000"/>
              </a:spcBef>
              <a:spcAft>
                <a:spcPct val="0"/>
              </a:spcAft>
              <a:buClr>
                <a:srgbClr val="006600"/>
              </a:buClr>
              <a:buFontTx/>
              <a:buAutoNum type="arabicPeriod"/>
            </a:pPr>
            <a:r>
              <a:rPr lang="en-CA" sz="1600" dirty="0"/>
              <a:t>Ecosystem or Coarse Filter Approach</a:t>
            </a:r>
          </a:p>
          <a:p>
            <a:pPr marL="342900" indent="-342900" fontAlgn="base">
              <a:lnSpc>
                <a:spcPct val="80000"/>
              </a:lnSpc>
              <a:spcBef>
                <a:spcPct val="20000"/>
              </a:spcBef>
              <a:spcAft>
                <a:spcPct val="0"/>
              </a:spcAft>
              <a:buClr>
                <a:srgbClr val="006600"/>
              </a:buClr>
              <a:buFontTx/>
              <a:buAutoNum type="arabicPeriod"/>
            </a:pPr>
            <a:r>
              <a:rPr lang="en-CA" sz="1600" dirty="0"/>
              <a:t>Species-Specific or Fine Filter </a:t>
            </a:r>
            <a:r>
              <a:rPr lang="en-CA" sz="1600" dirty="0" smtClean="0"/>
              <a:t>Approach</a:t>
            </a:r>
          </a:p>
          <a:p>
            <a:pPr marL="342900" indent="-342900" fontAlgn="base">
              <a:lnSpc>
                <a:spcPct val="80000"/>
              </a:lnSpc>
              <a:spcBef>
                <a:spcPct val="20000"/>
              </a:spcBef>
              <a:spcAft>
                <a:spcPct val="0"/>
              </a:spcAft>
              <a:buClr>
                <a:srgbClr val="006600"/>
              </a:buClr>
              <a:buFontTx/>
              <a:buAutoNum type="arabicPeriod"/>
            </a:pPr>
            <a:endParaRPr lang="en-CA" sz="1600" dirty="0">
              <a:solidFill>
                <a:srgbClr val="000000"/>
              </a:solidFill>
            </a:endParaRPr>
          </a:p>
          <a:p>
            <a:pPr fontAlgn="base">
              <a:lnSpc>
                <a:spcPct val="80000"/>
              </a:lnSpc>
              <a:spcBef>
                <a:spcPct val="20000"/>
              </a:spcBef>
              <a:spcAft>
                <a:spcPct val="0"/>
              </a:spcAft>
              <a:buClr>
                <a:srgbClr val="006600"/>
              </a:buClr>
            </a:pPr>
            <a:r>
              <a:rPr lang="en-CA" sz="1600" dirty="0">
                <a:solidFill>
                  <a:srgbClr val="000000"/>
                </a:solidFill>
              </a:rPr>
              <a:t>The combination of applying both the coarse and fine filter approaches is designed to ensure habitats for all species are maintained. </a:t>
            </a:r>
          </a:p>
          <a:p>
            <a:pPr fontAlgn="base">
              <a:lnSpc>
                <a:spcPct val="80000"/>
              </a:lnSpc>
              <a:spcBef>
                <a:spcPct val="20000"/>
              </a:spcBef>
              <a:spcAft>
                <a:spcPct val="0"/>
              </a:spcAft>
              <a:buClr>
                <a:srgbClr val="006600"/>
              </a:buClr>
            </a:pPr>
            <a:endParaRPr lang="en-CA" sz="1600" dirty="0">
              <a:solidFill>
                <a:srgbClr val="000000"/>
              </a:solidFill>
            </a:endParaRPr>
          </a:p>
          <a:p>
            <a:pPr marL="342900" indent="-342900" fontAlgn="base">
              <a:lnSpc>
                <a:spcPct val="80000"/>
              </a:lnSpc>
              <a:spcBef>
                <a:spcPct val="20000"/>
              </a:spcBef>
              <a:spcAft>
                <a:spcPct val="0"/>
              </a:spcAft>
              <a:buClr>
                <a:srgbClr val="006600"/>
              </a:buClr>
            </a:pPr>
            <a:endParaRPr lang="en-CA" sz="1600" dirty="0">
              <a:solidFill>
                <a:srgbClr val="006600"/>
              </a:solidFill>
            </a:endParaRPr>
          </a:p>
        </p:txBody>
      </p:sp>
      <p:sp>
        <p:nvSpPr>
          <p:cNvPr id="1040414" name="Text Box 30"/>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Western Jacob’s-Ladder – Steve Matson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40401"/>
                                        </p:tgtEl>
                                        <p:attrNameLst>
                                          <p:attrName>style.visibility</p:attrName>
                                        </p:attrNameLst>
                                      </p:cBhvr>
                                      <p:to>
                                        <p:strVal val="visible"/>
                                      </p:to>
                                    </p:set>
                                    <p:anim calcmode="lin" valueType="num">
                                      <p:cBhvr>
                                        <p:cTn id="7" dur="500" fill="hold"/>
                                        <p:tgtEl>
                                          <p:spTgt spid="1040401"/>
                                        </p:tgtEl>
                                        <p:attrNameLst>
                                          <p:attrName>ppt_w</p:attrName>
                                        </p:attrNameLst>
                                      </p:cBhvr>
                                      <p:tavLst>
                                        <p:tav tm="0">
                                          <p:val>
                                            <p:strVal val="#ppt_w*0.05"/>
                                          </p:val>
                                        </p:tav>
                                        <p:tav tm="100000">
                                          <p:val>
                                            <p:strVal val="#ppt_w"/>
                                          </p:val>
                                        </p:tav>
                                      </p:tavLst>
                                    </p:anim>
                                    <p:anim calcmode="lin" valueType="num">
                                      <p:cBhvr>
                                        <p:cTn id="8" dur="500" fill="hold"/>
                                        <p:tgtEl>
                                          <p:spTgt spid="1040401"/>
                                        </p:tgtEl>
                                        <p:attrNameLst>
                                          <p:attrName>ppt_h</p:attrName>
                                        </p:attrNameLst>
                                      </p:cBhvr>
                                      <p:tavLst>
                                        <p:tav tm="0">
                                          <p:val>
                                            <p:strVal val="#ppt_h"/>
                                          </p:val>
                                        </p:tav>
                                        <p:tav tm="100000">
                                          <p:val>
                                            <p:strVal val="#ppt_h"/>
                                          </p:val>
                                        </p:tav>
                                      </p:tavLst>
                                    </p:anim>
                                    <p:anim calcmode="lin" valueType="num">
                                      <p:cBhvr>
                                        <p:cTn id="9" dur="500" fill="hold"/>
                                        <p:tgtEl>
                                          <p:spTgt spid="1040401"/>
                                        </p:tgtEl>
                                        <p:attrNameLst>
                                          <p:attrName>ppt_x</p:attrName>
                                        </p:attrNameLst>
                                      </p:cBhvr>
                                      <p:tavLst>
                                        <p:tav tm="0">
                                          <p:val>
                                            <p:strVal val="#ppt_x-.2"/>
                                          </p:val>
                                        </p:tav>
                                        <p:tav tm="100000">
                                          <p:val>
                                            <p:strVal val="#ppt_x"/>
                                          </p:val>
                                        </p:tav>
                                      </p:tavLst>
                                    </p:anim>
                                    <p:anim calcmode="lin" valueType="num">
                                      <p:cBhvr>
                                        <p:cTn id="10" dur="500" fill="hold"/>
                                        <p:tgtEl>
                                          <p:spTgt spid="1040401"/>
                                        </p:tgtEl>
                                        <p:attrNameLst>
                                          <p:attrName>ppt_y</p:attrName>
                                        </p:attrNameLst>
                                      </p:cBhvr>
                                      <p:tavLst>
                                        <p:tav tm="0">
                                          <p:val>
                                            <p:strVal val="#ppt_y"/>
                                          </p:val>
                                        </p:tav>
                                        <p:tav tm="100000">
                                          <p:val>
                                            <p:strVal val="#ppt_y"/>
                                          </p:val>
                                        </p:tav>
                                      </p:tavLst>
                                    </p:anim>
                                    <p:animEffect transition="in" filter="fade">
                                      <p:cBhvr>
                                        <p:cTn id="11" dur="500"/>
                                        <p:tgtEl>
                                          <p:spTgt spid="104040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40411"/>
                                        </p:tgtEl>
                                        <p:attrNameLst>
                                          <p:attrName>style.visibility</p:attrName>
                                        </p:attrNameLst>
                                      </p:cBhvr>
                                      <p:to>
                                        <p:strVal val="visible"/>
                                      </p:to>
                                    </p:set>
                                    <p:animEffect transition="in" filter="fade">
                                      <p:cBhvr>
                                        <p:cTn id="14" dur="2000"/>
                                        <p:tgtEl>
                                          <p:spTgt spid="10404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40412">
                                            <p:txEl>
                                              <p:pRg st="0" end="0"/>
                                            </p:txEl>
                                          </p:spTgt>
                                        </p:tgtEl>
                                        <p:attrNameLst>
                                          <p:attrName>style.visibility</p:attrName>
                                        </p:attrNameLst>
                                      </p:cBhvr>
                                      <p:to>
                                        <p:strVal val="visible"/>
                                      </p:to>
                                    </p:set>
                                    <p:animEffect transition="in" filter="fade">
                                      <p:cBhvr>
                                        <p:cTn id="17" dur="2000"/>
                                        <p:tgtEl>
                                          <p:spTgt spid="104041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0412">
                                            <p:txEl>
                                              <p:pRg st="2" end="2"/>
                                            </p:txEl>
                                          </p:spTgt>
                                        </p:tgtEl>
                                        <p:attrNameLst>
                                          <p:attrName>style.visibility</p:attrName>
                                        </p:attrNameLst>
                                      </p:cBhvr>
                                      <p:to>
                                        <p:strVal val="visible"/>
                                      </p:to>
                                    </p:set>
                                    <p:animEffect transition="in" filter="fade">
                                      <p:cBhvr>
                                        <p:cTn id="20" dur="2000"/>
                                        <p:tgtEl>
                                          <p:spTgt spid="104041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0412">
                                            <p:txEl>
                                              <p:pRg st="4" end="4"/>
                                            </p:txEl>
                                          </p:spTgt>
                                        </p:tgtEl>
                                        <p:attrNameLst>
                                          <p:attrName>style.visibility</p:attrName>
                                        </p:attrNameLst>
                                      </p:cBhvr>
                                      <p:to>
                                        <p:strVal val="visible"/>
                                      </p:to>
                                    </p:set>
                                    <p:animEffect transition="in" filter="fade">
                                      <p:cBhvr>
                                        <p:cTn id="23" dur="2000"/>
                                        <p:tgtEl>
                                          <p:spTgt spid="104041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40412">
                                            <p:txEl>
                                              <p:pRg st="5" end="5"/>
                                            </p:txEl>
                                          </p:spTgt>
                                        </p:tgtEl>
                                        <p:attrNameLst>
                                          <p:attrName>style.visibility</p:attrName>
                                        </p:attrNameLst>
                                      </p:cBhvr>
                                      <p:to>
                                        <p:strVal val="visible"/>
                                      </p:to>
                                    </p:set>
                                    <p:animEffect transition="in" filter="fade">
                                      <p:cBhvr>
                                        <p:cTn id="26" dur="2000"/>
                                        <p:tgtEl>
                                          <p:spTgt spid="1040412">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40412">
                                            <p:txEl>
                                              <p:pRg st="7" end="7"/>
                                            </p:txEl>
                                          </p:spTgt>
                                        </p:tgtEl>
                                        <p:attrNameLst>
                                          <p:attrName>style.visibility</p:attrName>
                                        </p:attrNameLst>
                                      </p:cBhvr>
                                      <p:to>
                                        <p:strVal val="visible"/>
                                      </p:to>
                                    </p:set>
                                    <p:animEffect transition="in" filter="fade">
                                      <p:cBhvr>
                                        <p:cTn id="29" dur="2000"/>
                                        <p:tgtEl>
                                          <p:spTgt spid="10404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401" grpId="0"/>
      <p:bldP spid="1040411" grpId="0" animBg="1"/>
      <p:bldP spid="1040412"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Western Jacob's ladder"/>
          <p:cNvPicPr>
            <a:picLocks noChangeAspect="1" noChangeArrowheads="1"/>
          </p:cNvPicPr>
          <p:nvPr>
            <p:custDataLst>
              <p:tags r:id="rId2"/>
            </p:custDataLst>
          </p:nvPr>
        </p:nvPicPr>
        <p:blipFill>
          <a:blip r:embed="rId6" cstate="print"/>
          <a:srcRect t="2786" b="26627"/>
          <a:stretch>
            <a:fillRect/>
          </a:stretch>
        </p:blipFill>
        <p:spPr bwMode="auto">
          <a:xfrm>
            <a:off x="0" y="1066800"/>
            <a:ext cx="9144000" cy="5791200"/>
          </a:xfrm>
          <a:prstGeom prst="rect">
            <a:avLst/>
          </a:prstGeom>
          <a:noFill/>
          <a:ln w="9525">
            <a:noFill/>
            <a:miter lim="800000"/>
            <a:headEnd/>
            <a:tailEnd/>
          </a:ln>
        </p:spPr>
      </p:pic>
      <p:grpSp>
        <p:nvGrpSpPr>
          <p:cNvPr id="2" name="Group 6"/>
          <p:cNvGrpSpPr>
            <a:grpSpLocks/>
          </p:cNvGrpSpPr>
          <p:nvPr>
            <p:custDataLst>
              <p:tags r:id="rId3"/>
            </p:custDataLst>
          </p:nvPr>
        </p:nvGrpSpPr>
        <p:grpSpPr bwMode="auto">
          <a:xfrm>
            <a:off x="0" y="0"/>
            <a:ext cx="9144000" cy="1333500"/>
            <a:chOff x="0" y="0"/>
            <a:chExt cx="5760" cy="840"/>
          </a:xfrm>
        </p:grpSpPr>
        <p:grpSp>
          <p:nvGrpSpPr>
            <p:cNvPr id="3" name="Group 7"/>
            <p:cNvGrpSpPr>
              <a:grpSpLocks/>
            </p:cNvGrpSpPr>
            <p:nvPr/>
          </p:nvGrpSpPr>
          <p:grpSpPr bwMode="auto">
            <a:xfrm>
              <a:off x="0" y="0"/>
              <a:ext cx="5760" cy="840"/>
              <a:chOff x="0" y="0"/>
              <a:chExt cx="5760" cy="840"/>
            </a:xfrm>
          </p:grpSpPr>
          <p:sp>
            <p:nvSpPr>
              <p:cNvPr id="12303" name="Rectangle 8"/>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40393" name="Rectangle 9"/>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4" name="Rectangle 10"/>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1"/>
            <p:cNvGrpSpPr>
              <a:grpSpLocks/>
            </p:cNvGrpSpPr>
            <p:nvPr/>
          </p:nvGrpSpPr>
          <p:grpSpPr bwMode="auto">
            <a:xfrm>
              <a:off x="5165" y="192"/>
              <a:ext cx="403" cy="305"/>
              <a:chOff x="5165" y="192"/>
              <a:chExt cx="403" cy="305"/>
            </a:xfrm>
          </p:grpSpPr>
          <p:sp>
            <p:nvSpPr>
              <p:cNvPr id="1040396"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7"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8"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9"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400"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40401" name="Text Box 17"/>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srgbClr val="FFFFFF"/>
                </a:solidFill>
                <a:latin typeface="Articulate Extrabold" pitchFamily="2" charset="0"/>
              </a:rPr>
              <a:t>FEDERAL PROTECTION FOR SPECIES AT </a:t>
            </a:r>
            <a:r>
              <a:rPr lang="en-CA" sz="2400" dirty="0" smtClean="0">
                <a:solidFill>
                  <a:srgbClr val="FFFFFF"/>
                </a:solidFill>
                <a:latin typeface="Articulate Extrabold" pitchFamily="2" charset="0"/>
              </a:rPr>
              <a:t>RISK Continued</a:t>
            </a:r>
            <a:endParaRPr lang="en-CA" sz="2400" dirty="0">
              <a:solidFill>
                <a:srgbClr val="FFFFFF"/>
              </a:solidFill>
              <a:latin typeface="Articulate Extrabold" pitchFamily="2" charset="0"/>
            </a:endParaRPr>
          </a:p>
        </p:txBody>
      </p:sp>
      <p:sp>
        <p:nvSpPr>
          <p:cNvPr id="1040411" name="Rectangle 27"/>
          <p:cNvSpPr>
            <a:spLocks noChangeArrowheads="1"/>
          </p:cNvSpPr>
          <p:nvPr/>
        </p:nvSpPr>
        <p:spPr bwMode="auto">
          <a:xfrm>
            <a:off x="650522" y="1584325"/>
            <a:ext cx="8382000" cy="3788891"/>
          </a:xfrm>
          <a:prstGeom prst="roundRect">
            <a:avLst>
              <a:gd name="adj" fmla="val 10793"/>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dirty="0">
              <a:solidFill>
                <a:srgbClr val="000000"/>
              </a:solidFill>
              <a:effectLst>
                <a:outerShdw blurRad="38100" dist="38100" dir="2700000" algn="tl">
                  <a:srgbClr val="000000">
                    <a:alpha val="43137"/>
                  </a:srgbClr>
                </a:outerShdw>
              </a:effectLst>
            </a:endParaRPr>
          </a:p>
        </p:txBody>
      </p:sp>
      <p:sp>
        <p:nvSpPr>
          <p:cNvPr id="1040412" name="Rectangle 28"/>
          <p:cNvSpPr>
            <a:spLocks noChangeArrowheads="1"/>
          </p:cNvSpPr>
          <p:nvPr/>
        </p:nvSpPr>
        <p:spPr bwMode="auto">
          <a:xfrm>
            <a:off x="381000" y="1600200"/>
            <a:ext cx="8382000" cy="5029200"/>
          </a:xfrm>
          <a:prstGeom prst="rect">
            <a:avLst/>
          </a:prstGeom>
          <a:noFill/>
          <a:ln w="9525">
            <a:noFill/>
            <a:miter lim="800000"/>
            <a:headEnd/>
            <a:tailEnd/>
          </a:ln>
        </p:spPr>
        <p:txBody>
          <a:bodyPr lIns="274320" tIns="274320" rIns="274320" bIns="274320"/>
          <a:lstStyle/>
          <a:p>
            <a:pPr marL="342900" indent="-342900" fontAlgn="base">
              <a:lnSpc>
                <a:spcPct val="80000"/>
              </a:lnSpc>
              <a:spcBef>
                <a:spcPct val="20000"/>
              </a:spcBef>
              <a:spcAft>
                <a:spcPct val="0"/>
              </a:spcAft>
              <a:buClr>
                <a:srgbClr val="006600"/>
              </a:buClr>
            </a:pPr>
            <a:r>
              <a:rPr lang="en-CA" sz="2000" b="1" dirty="0">
                <a:solidFill>
                  <a:srgbClr val="006600"/>
                </a:solidFill>
              </a:rPr>
              <a:t>SPECIES AT RISK ACT (SARA)</a:t>
            </a:r>
            <a:endParaRPr lang="en-CA" sz="2000" dirty="0">
              <a:solidFill>
                <a:srgbClr val="006600"/>
              </a:solidFill>
            </a:endParaRPr>
          </a:p>
          <a:p>
            <a:pPr marL="342900" indent="-342900" fontAlgn="base">
              <a:lnSpc>
                <a:spcPct val="80000"/>
              </a:lnSpc>
              <a:spcBef>
                <a:spcPct val="20000"/>
              </a:spcBef>
              <a:spcAft>
                <a:spcPct val="0"/>
              </a:spcAft>
              <a:buClr>
                <a:srgbClr val="006600"/>
              </a:buClr>
            </a:pPr>
            <a:endParaRPr lang="en-CA" sz="1600" dirty="0" smtClean="0"/>
          </a:p>
          <a:p>
            <a:pPr marL="342900" indent="-342900" fontAlgn="base">
              <a:lnSpc>
                <a:spcPct val="80000"/>
              </a:lnSpc>
              <a:spcBef>
                <a:spcPct val="20000"/>
              </a:spcBef>
              <a:spcAft>
                <a:spcPct val="0"/>
              </a:spcAft>
              <a:buClr>
                <a:srgbClr val="006600"/>
              </a:buClr>
            </a:pPr>
            <a:r>
              <a:rPr lang="en-CA" sz="1600" dirty="0" smtClean="0"/>
              <a:t>	The </a:t>
            </a:r>
            <a:r>
              <a:rPr lang="en-CA" sz="1600" dirty="0"/>
              <a:t>Course Filter approach focuses on managing ecosystems and their natural processes and attempts to manage a broad range of habitats that are necessary to maintain the natural diversity of species, ecosystems, and ecosystem processes. This approach provides practices for the habitat for many species</a:t>
            </a:r>
          </a:p>
          <a:p>
            <a:pPr marL="342900" indent="-342900" fontAlgn="base">
              <a:lnSpc>
                <a:spcPct val="80000"/>
              </a:lnSpc>
              <a:spcBef>
                <a:spcPct val="20000"/>
              </a:spcBef>
              <a:spcAft>
                <a:spcPct val="0"/>
              </a:spcAft>
              <a:buClr>
                <a:srgbClr val="006600"/>
              </a:buClr>
            </a:pPr>
            <a:endParaRPr lang="en-CA" sz="1600" dirty="0" smtClean="0">
              <a:solidFill>
                <a:srgbClr val="006600"/>
              </a:solidFill>
            </a:endParaRPr>
          </a:p>
          <a:p>
            <a:pPr marL="342900" indent="-342900" fontAlgn="base">
              <a:lnSpc>
                <a:spcPct val="80000"/>
              </a:lnSpc>
              <a:spcBef>
                <a:spcPct val="20000"/>
              </a:spcBef>
              <a:spcAft>
                <a:spcPct val="0"/>
              </a:spcAft>
              <a:buClr>
                <a:srgbClr val="006600"/>
              </a:buClr>
            </a:pPr>
            <a:r>
              <a:rPr lang="en-CA" b="1" dirty="0" smtClean="0">
                <a:solidFill>
                  <a:srgbClr val="006600"/>
                </a:solidFill>
              </a:rPr>
              <a:t>Coarse Filter</a:t>
            </a:r>
          </a:p>
          <a:p>
            <a:pPr marL="342900" indent="-342900" fontAlgn="base">
              <a:lnSpc>
                <a:spcPct val="80000"/>
              </a:lnSpc>
              <a:spcBef>
                <a:spcPct val="20000"/>
              </a:spcBef>
              <a:spcAft>
                <a:spcPct val="0"/>
              </a:spcAft>
              <a:buClr>
                <a:srgbClr val="006600"/>
              </a:buClr>
            </a:pPr>
            <a:endParaRPr lang="en-CA" sz="400" b="1" dirty="0" smtClean="0">
              <a:solidFill>
                <a:srgbClr val="006600"/>
              </a:solidFill>
            </a:endParaRPr>
          </a:p>
          <a:p>
            <a:pPr marL="261938" indent="-261938" fontAlgn="base">
              <a:lnSpc>
                <a:spcPct val="80000"/>
              </a:lnSpc>
              <a:spcBef>
                <a:spcPct val="20000"/>
              </a:spcBef>
              <a:spcAft>
                <a:spcPct val="0"/>
              </a:spcAft>
              <a:buClr>
                <a:srgbClr val="006600"/>
              </a:buClr>
              <a:buFontTx/>
              <a:buChar char="•"/>
            </a:pPr>
            <a:r>
              <a:rPr lang="en-CA" sz="1600" dirty="0" smtClean="0">
                <a:solidFill>
                  <a:srgbClr val="000000"/>
                </a:solidFill>
              </a:rPr>
              <a:t>Maintenance of biodiversity on a broad scale</a:t>
            </a:r>
          </a:p>
          <a:p>
            <a:pPr marL="261938" indent="-261938" fontAlgn="base">
              <a:lnSpc>
                <a:spcPct val="80000"/>
              </a:lnSpc>
              <a:spcBef>
                <a:spcPct val="20000"/>
              </a:spcBef>
              <a:spcAft>
                <a:spcPct val="0"/>
              </a:spcAft>
              <a:buClr>
                <a:srgbClr val="006600"/>
              </a:buClr>
              <a:buFontTx/>
              <a:buChar char="•"/>
            </a:pPr>
            <a:r>
              <a:rPr lang="en-CA" sz="1600" dirty="0" smtClean="0">
                <a:solidFill>
                  <a:srgbClr val="000000"/>
                </a:solidFill>
              </a:rPr>
              <a:t>Parks and protected areas</a:t>
            </a:r>
          </a:p>
          <a:p>
            <a:pPr marL="261938" indent="-261938" fontAlgn="base">
              <a:lnSpc>
                <a:spcPct val="80000"/>
              </a:lnSpc>
              <a:spcBef>
                <a:spcPct val="20000"/>
              </a:spcBef>
              <a:spcAft>
                <a:spcPct val="0"/>
              </a:spcAft>
              <a:buClr>
                <a:srgbClr val="006600"/>
              </a:buClr>
              <a:buFontTx/>
              <a:buChar char="•"/>
            </a:pPr>
            <a:r>
              <a:rPr lang="en-CA" sz="1600" dirty="0" smtClean="0">
                <a:solidFill>
                  <a:srgbClr val="000000"/>
                </a:solidFill>
              </a:rPr>
              <a:t>Provisions for managing </a:t>
            </a:r>
            <a:r>
              <a:rPr lang="en-CA" sz="1600" dirty="0" err="1" smtClean="0">
                <a:solidFill>
                  <a:srgbClr val="000000"/>
                </a:solidFill>
              </a:rPr>
              <a:t>seral</a:t>
            </a:r>
            <a:r>
              <a:rPr lang="en-CA" sz="1600" dirty="0" smtClean="0">
                <a:solidFill>
                  <a:srgbClr val="000000"/>
                </a:solidFill>
              </a:rPr>
              <a:t> distribution (OGMAs, WTRAs)</a:t>
            </a:r>
          </a:p>
          <a:p>
            <a:pPr marL="261938" indent="-261938" fontAlgn="base">
              <a:lnSpc>
                <a:spcPct val="80000"/>
              </a:lnSpc>
              <a:spcBef>
                <a:spcPct val="20000"/>
              </a:spcBef>
              <a:spcAft>
                <a:spcPct val="0"/>
              </a:spcAft>
              <a:buClr>
                <a:srgbClr val="006600"/>
              </a:buClr>
              <a:buFontTx/>
              <a:buChar char="•"/>
            </a:pPr>
            <a:r>
              <a:rPr lang="en-CA" sz="1600" dirty="0" smtClean="0">
                <a:solidFill>
                  <a:srgbClr val="000000"/>
                </a:solidFill>
              </a:rPr>
              <a:t>Management of riparian areas</a:t>
            </a:r>
          </a:p>
          <a:p>
            <a:pPr marL="261938" indent="-261938" fontAlgn="base">
              <a:lnSpc>
                <a:spcPct val="80000"/>
              </a:lnSpc>
              <a:spcBef>
                <a:spcPct val="20000"/>
              </a:spcBef>
              <a:spcAft>
                <a:spcPct val="0"/>
              </a:spcAft>
              <a:buClr>
                <a:srgbClr val="006600"/>
              </a:buClr>
              <a:buFontTx/>
              <a:buChar char="•"/>
            </a:pPr>
            <a:r>
              <a:rPr lang="en-CA" sz="1600" dirty="0" smtClean="0">
                <a:solidFill>
                  <a:srgbClr val="000000"/>
                </a:solidFill>
              </a:rPr>
              <a:t>Strategic and landscape-level planning</a:t>
            </a:r>
          </a:p>
          <a:p>
            <a:pPr marL="762000" lvl="1" indent="-304800" fontAlgn="base">
              <a:lnSpc>
                <a:spcPct val="80000"/>
              </a:lnSpc>
              <a:spcBef>
                <a:spcPct val="20000"/>
              </a:spcBef>
              <a:spcAft>
                <a:spcPct val="0"/>
              </a:spcAft>
              <a:buClr>
                <a:srgbClr val="006600"/>
              </a:buClr>
            </a:pPr>
            <a:endParaRPr lang="en-CA" sz="800" dirty="0">
              <a:solidFill>
                <a:srgbClr val="000000"/>
              </a:solidFill>
            </a:endParaRPr>
          </a:p>
          <a:p>
            <a:pPr marL="762000" lvl="1" indent="-304800" fontAlgn="base">
              <a:lnSpc>
                <a:spcPct val="80000"/>
              </a:lnSpc>
              <a:spcBef>
                <a:spcPct val="20000"/>
              </a:spcBef>
              <a:spcAft>
                <a:spcPct val="0"/>
              </a:spcAft>
              <a:buClr>
                <a:srgbClr val="006600"/>
              </a:buClr>
            </a:pPr>
            <a:endParaRPr lang="en-CA" sz="800" dirty="0">
              <a:solidFill>
                <a:srgbClr val="000000"/>
              </a:solidFill>
            </a:endParaRPr>
          </a:p>
        </p:txBody>
      </p:sp>
      <p:sp>
        <p:nvSpPr>
          <p:cNvPr id="1040414" name="Text Box 30"/>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Western Jacob’s-Ladder – Steve Matson</a:t>
            </a:r>
          </a:p>
        </p:txBody>
      </p:sp>
    </p:spTree>
    <p:custDataLst>
      <p:tags r:id="rId1"/>
    </p:custDataLst>
    <p:extLst>
      <p:ext uri="{BB962C8B-B14F-4D97-AF65-F5344CB8AC3E}">
        <p14:creationId xmlns:p14="http://schemas.microsoft.com/office/powerpoint/2010/main" val="16157540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40401"/>
                                        </p:tgtEl>
                                        <p:attrNameLst>
                                          <p:attrName>style.visibility</p:attrName>
                                        </p:attrNameLst>
                                      </p:cBhvr>
                                      <p:to>
                                        <p:strVal val="visible"/>
                                      </p:to>
                                    </p:set>
                                    <p:anim calcmode="lin" valueType="num">
                                      <p:cBhvr>
                                        <p:cTn id="7" dur="500" fill="hold"/>
                                        <p:tgtEl>
                                          <p:spTgt spid="1040401"/>
                                        </p:tgtEl>
                                        <p:attrNameLst>
                                          <p:attrName>ppt_w</p:attrName>
                                        </p:attrNameLst>
                                      </p:cBhvr>
                                      <p:tavLst>
                                        <p:tav tm="0">
                                          <p:val>
                                            <p:strVal val="#ppt_w*0.05"/>
                                          </p:val>
                                        </p:tav>
                                        <p:tav tm="100000">
                                          <p:val>
                                            <p:strVal val="#ppt_w"/>
                                          </p:val>
                                        </p:tav>
                                      </p:tavLst>
                                    </p:anim>
                                    <p:anim calcmode="lin" valueType="num">
                                      <p:cBhvr>
                                        <p:cTn id="8" dur="500" fill="hold"/>
                                        <p:tgtEl>
                                          <p:spTgt spid="1040401"/>
                                        </p:tgtEl>
                                        <p:attrNameLst>
                                          <p:attrName>ppt_h</p:attrName>
                                        </p:attrNameLst>
                                      </p:cBhvr>
                                      <p:tavLst>
                                        <p:tav tm="0">
                                          <p:val>
                                            <p:strVal val="#ppt_h"/>
                                          </p:val>
                                        </p:tav>
                                        <p:tav tm="100000">
                                          <p:val>
                                            <p:strVal val="#ppt_h"/>
                                          </p:val>
                                        </p:tav>
                                      </p:tavLst>
                                    </p:anim>
                                    <p:anim calcmode="lin" valueType="num">
                                      <p:cBhvr>
                                        <p:cTn id="9" dur="500" fill="hold"/>
                                        <p:tgtEl>
                                          <p:spTgt spid="1040401"/>
                                        </p:tgtEl>
                                        <p:attrNameLst>
                                          <p:attrName>ppt_x</p:attrName>
                                        </p:attrNameLst>
                                      </p:cBhvr>
                                      <p:tavLst>
                                        <p:tav tm="0">
                                          <p:val>
                                            <p:strVal val="#ppt_x-.2"/>
                                          </p:val>
                                        </p:tav>
                                        <p:tav tm="100000">
                                          <p:val>
                                            <p:strVal val="#ppt_x"/>
                                          </p:val>
                                        </p:tav>
                                      </p:tavLst>
                                    </p:anim>
                                    <p:anim calcmode="lin" valueType="num">
                                      <p:cBhvr>
                                        <p:cTn id="10" dur="500" fill="hold"/>
                                        <p:tgtEl>
                                          <p:spTgt spid="1040401"/>
                                        </p:tgtEl>
                                        <p:attrNameLst>
                                          <p:attrName>ppt_y</p:attrName>
                                        </p:attrNameLst>
                                      </p:cBhvr>
                                      <p:tavLst>
                                        <p:tav tm="0">
                                          <p:val>
                                            <p:strVal val="#ppt_y"/>
                                          </p:val>
                                        </p:tav>
                                        <p:tav tm="100000">
                                          <p:val>
                                            <p:strVal val="#ppt_y"/>
                                          </p:val>
                                        </p:tav>
                                      </p:tavLst>
                                    </p:anim>
                                    <p:animEffect transition="in" filter="fade">
                                      <p:cBhvr>
                                        <p:cTn id="11" dur="500"/>
                                        <p:tgtEl>
                                          <p:spTgt spid="104040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40411"/>
                                        </p:tgtEl>
                                        <p:attrNameLst>
                                          <p:attrName>style.visibility</p:attrName>
                                        </p:attrNameLst>
                                      </p:cBhvr>
                                      <p:to>
                                        <p:strVal val="visible"/>
                                      </p:to>
                                    </p:set>
                                    <p:animEffect transition="in" filter="fade">
                                      <p:cBhvr>
                                        <p:cTn id="14" dur="2000"/>
                                        <p:tgtEl>
                                          <p:spTgt spid="10404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40412">
                                            <p:txEl>
                                              <p:pRg st="0" end="0"/>
                                            </p:txEl>
                                          </p:spTgt>
                                        </p:tgtEl>
                                        <p:attrNameLst>
                                          <p:attrName>style.visibility</p:attrName>
                                        </p:attrNameLst>
                                      </p:cBhvr>
                                      <p:to>
                                        <p:strVal val="visible"/>
                                      </p:to>
                                    </p:set>
                                    <p:animEffect transition="in" filter="fade">
                                      <p:cBhvr>
                                        <p:cTn id="17" dur="2000"/>
                                        <p:tgtEl>
                                          <p:spTgt spid="104041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0412">
                                            <p:txEl>
                                              <p:pRg st="2" end="2"/>
                                            </p:txEl>
                                          </p:spTgt>
                                        </p:tgtEl>
                                        <p:attrNameLst>
                                          <p:attrName>style.visibility</p:attrName>
                                        </p:attrNameLst>
                                      </p:cBhvr>
                                      <p:to>
                                        <p:strVal val="visible"/>
                                      </p:to>
                                    </p:set>
                                    <p:animEffect transition="in" filter="fade">
                                      <p:cBhvr>
                                        <p:cTn id="20" dur="2000"/>
                                        <p:tgtEl>
                                          <p:spTgt spid="104041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0412">
                                            <p:txEl>
                                              <p:pRg st="4" end="4"/>
                                            </p:txEl>
                                          </p:spTgt>
                                        </p:tgtEl>
                                        <p:attrNameLst>
                                          <p:attrName>style.visibility</p:attrName>
                                        </p:attrNameLst>
                                      </p:cBhvr>
                                      <p:to>
                                        <p:strVal val="visible"/>
                                      </p:to>
                                    </p:set>
                                    <p:animEffect transition="in" filter="fade">
                                      <p:cBhvr>
                                        <p:cTn id="23" dur="2000"/>
                                        <p:tgtEl>
                                          <p:spTgt spid="104041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40412">
                                            <p:txEl>
                                              <p:pRg st="6" end="6"/>
                                            </p:txEl>
                                          </p:spTgt>
                                        </p:tgtEl>
                                        <p:attrNameLst>
                                          <p:attrName>style.visibility</p:attrName>
                                        </p:attrNameLst>
                                      </p:cBhvr>
                                      <p:to>
                                        <p:strVal val="visible"/>
                                      </p:to>
                                    </p:set>
                                    <p:animEffect transition="in" filter="fade">
                                      <p:cBhvr>
                                        <p:cTn id="26" dur="2000"/>
                                        <p:tgtEl>
                                          <p:spTgt spid="1040412">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40412">
                                            <p:txEl>
                                              <p:pRg st="7" end="7"/>
                                            </p:txEl>
                                          </p:spTgt>
                                        </p:tgtEl>
                                        <p:attrNameLst>
                                          <p:attrName>style.visibility</p:attrName>
                                        </p:attrNameLst>
                                      </p:cBhvr>
                                      <p:to>
                                        <p:strVal val="visible"/>
                                      </p:to>
                                    </p:set>
                                    <p:animEffect transition="in" filter="fade">
                                      <p:cBhvr>
                                        <p:cTn id="29" dur="2000"/>
                                        <p:tgtEl>
                                          <p:spTgt spid="1040412">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40412">
                                            <p:txEl>
                                              <p:pRg st="8" end="8"/>
                                            </p:txEl>
                                          </p:spTgt>
                                        </p:tgtEl>
                                        <p:attrNameLst>
                                          <p:attrName>style.visibility</p:attrName>
                                        </p:attrNameLst>
                                      </p:cBhvr>
                                      <p:to>
                                        <p:strVal val="visible"/>
                                      </p:to>
                                    </p:set>
                                    <p:animEffect transition="in" filter="fade">
                                      <p:cBhvr>
                                        <p:cTn id="32" dur="2000"/>
                                        <p:tgtEl>
                                          <p:spTgt spid="1040412">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40412">
                                            <p:txEl>
                                              <p:pRg st="9" end="9"/>
                                            </p:txEl>
                                          </p:spTgt>
                                        </p:tgtEl>
                                        <p:attrNameLst>
                                          <p:attrName>style.visibility</p:attrName>
                                        </p:attrNameLst>
                                      </p:cBhvr>
                                      <p:to>
                                        <p:strVal val="visible"/>
                                      </p:to>
                                    </p:set>
                                    <p:animEffect transition="in" filter="fade">
                                      <p:cBhvr>
                                        <p:cTn id="35" dur="2000"/>
                                        <p:tgtEl>
                                          <p:spTgt spid="1040412">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40412">
                                            <p:txEl>
                                              <p:pRg st="10" end="10"/>
                                            </p:txEl>
                                          </p:spTgt>
                                        </p:tgtEl>
                                        <p:attrNameLst>
                                          <p:attrName>style.visibility</p:attrName>
                                        </p:attrNameLst>
                                      </p:cBhvr>
                                      <p:to>
                                        <p:strVal val="visible"/>
                                      </p:to>
                                    </p:set>
                                    <p:animEffect transition="in" filter="fade">
                                      <p:cBhvr>
                                        <p:cTn id="38" dur="2000"/>
                                        <p:tgtEl>
                                          <p:spTgt spid="104041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401" grpId="0"/>
      <p:bldP spid="1040411" grpId="0" animBg="1"/>
      <p:bldP spid="1040412"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Western Jacob's ladder"/>
          <p:cNvPicPr>
            <a:picLocks noChangeAspect="1" noChangeArrowheads="1"/>
          </p:cNvPicPr>
          <p:nvPr>
            <p:custDataLst>
              <p:tags r:id="rId2"/>
            </p:custDataLst>
          </p:nvPr>
        </p:nvPicPr>
        <p:blipFill>
          <a:blip r:embed="rId6" cstate="print"/>
          <a:srcRect t="2786" b="26627"/>
          <a:stretch>
            <a:fillRect/>
          </a:stretch>
        </p:blipFill>
        <p:spPr bwMode="auto">
          <a:xfrm>
            <a:off x="0" y="1066800"/>
            <a:ext cx="9144000" cy="5791200"/>
          </a:xfrm>
          <a:prstGeom prst="rect">
            <a:avLst/>
          </a:prstGeom>
          <a:noFill/>
          <a:ln w="9525">
            <a:noFill/>
            <a:miter lim="800000"/>
            <a:headEnd/>
            <a:tailEnd/>
          </a:ln>
        </p:spPr>
      </p:pic>
      <p:grpSp>
        <p:nvGrpSpPr>
          <p:cNvPr id="2" name="Group 6"/>
          <p:cNvGrpSpPr>
            <a:grpSpLocks/>
          </p:cNvGrpSpPr>
          <p:nvPr>
            <p:custDataLst>
              <p:tags r:id="rId3"/>
            </p:custDataLst>
          </p:nvPr>
        </p:nvGrpSpPr>
        <p:grpSpPr bwMode="auto">
          <a:xfrm>
            <a:off x="0" y="0"/>
            <a:ext cx="9144000" cy="1333500"/>
            <a:chOff x="0" y="0"/>
            <a:chExt cx="5760" cy="840"/>
          </a:xfrm>
        </p:grpSpPr>
        <p:grpSp>
          <p:nvGrpSpPr>
            <p:cNvPr id="3" name="Group 7"/>
            <p:cNvGrpSpPr>
              <a:grpSpLocks/>
            </p:cNvGrpSpPr>
            <p:nvPr/>
          </p:nvGrpSpPr>
          <p:grpSpPr bwMode="auto">
            <a:xfrm>
              <a:off x="0" y="0"/>
              <a:ext cx="5760" cy="840"/>
              <a:chOff x="0" y="0"/>
              <a:chExt cx="5760" cy="840"/>
            </a:xfrm>
          </p:grpSpPr>
          <p:sp>
            <p:nvSpPr>
              <p:cNvPr id="12303" name="Rectangle 8"/>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40393" name="Rectangle 9"/>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4" name="Rectangle 10"/>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1"/>
            <p:cNvGrpSpPr>
              <a:grpSpLocks/>
            </p:cNvGrpSpPr>
            <p:nvPr/>
          </p:nvGrpSpPr>
          <p:grpSpPr bwMode="auto">
            <a:xfrm>
              <a:off x="5165" y="192"/>
              <a:ext cx="403" cy="305"/>
              <a:chOff x="5165" y="192"/>
              <a:chExt cx="403" cy="305"/>
            </a:xfrm>
          </p:grpSpPr>
          <p:sp>
            <p:nvSpPr>
              <p:cNvPr id="1040396"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7"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8"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399"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400"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40401" name="Text Box 17"/>
          <p:cNvSpPr txBox="1">
            <a:spLocks noChangeArrowheads="1"/>
          </p:cNvSpPr>
          <p:nvPr/>
        </p:nvSpPr>
        <p:spPr bwMode="auto">
          <a:xfrm>
            <a:off x="82878" y="835855"/>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srgbClr val="FFFFFF"/>
                </a:solidFill>
                <a:latin typeface="Articulate Extrabold" pitchFamily="2" charset="0"/>
              </a:rPr>
              <a:t>FEDERAL PROTECTION FOR SPECIES AT </a:t>
            </a:r>
            <a:r>
              <a:rPr lang="en-CA" sz="2400" dirty="0" smtClean="0">
                <a:solidFill>
                  <a:srgbClr val="FFFFFF"/>
                </a:solidFill>
                <a:latin typeface="Articulate Extrabold" pitchFamily="2" charset="0"/>
              </a:rPr>
              <a:t>RISK Continued</a:t>
            </a:r>
            <a:endParaRPr lang="en-CA" sz="2400" dirty="0">
              <a:solidFill>
                <a:srgbClr val="FFFFFF"/>
              </a:solidFill>
              <a:latin typeface="Articulate Extrabold" pitchFamily="2" charset="0"/>
            </a:endParaRPr>
          </a:p>
        </p:txBody>
      </p:sp>
      <p:sp>
        <p:nvSpPr>
          <p:cNvPr id="1040411" name="Rectangle 27"/>
          <p:cNvSpPr>
            <a:spLocks noChangeArrowheads="1"/>
          </p:cNvSpPr>
          <p:nvPr/>
        </p:nvSpPr>
        <p:spPr bwMode="auto">
          <a:xfrm>
            <a:off x="381000" y="1600200"/>
            <a:ext cx="8382000" cy="4061048"/>
          </a:xfrm>
          <a:prstGeom prst="roundRect">
            <a:avLst>
              <a:gd name="adj" fmla="val 10793"/>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0412" name="Rectangle 28"/>
          <p:cNvSpPr>
            <a:spLocks noChangeArrowheads="1"/>
          </p:cNvSpPr>
          <p:nvPr/>
        </p:nvSpPr>
        <p:spPr bwMode="auto">
          <a:xfrm>
            <a:off x="381000" y="1600200"/>
            <a:ext cx="8382000" cy="5029200"/>
          </a:xfrm>
          <a:prstGeom prst="rect">
            <a:avLst/>
          </a:prstGeom>
          <a:noFill/>
          <a:ln w="9525">
            <a:noFill/>
            <a:miter lim="800000"/>
            <a:headEnd/>
            <a:tailEnd/>
          </a:ln>
        </p:spPr>
        <p:txBody>
          <a:bodyPr lIns="274320" tIns="274320" rIns="274320" bIns="274320"/>
          <a:lstStyle/>
          <a:p>
            <a:pPr marL="342900" indent="-342900" fontAlgn="base">
              <a:lnSpc>
                <a:spcPct val="80000"/>
              </a:lnSpc>
              <a:spcBef>
                <a:spcPct val="20000"/>
              </a:spcBef>
              <a:spcAft>
                <a:spcPct val="0"/>
              </a:spcAft>
              <a:buClr>
                <a:srgbClr val="006600"/>
              </a:buClr>
            </a:pPr>
            <a:r>
              <a:rPr lang="en-CA" sz="2000" b="1" dirty="0">
                <a:solidFill>
                  <a:srgbClr val="006600"/>
                </a:solidFill>
              </a:rPr>
              <a:t>SPECIES AT RISK ACT (SARA</a:t>
            </a:r>
            <a:r>
              <a:rPr lang="en-CA" sz="2000" b="1" dirty="0" smtClean="0">
                <a:solidFill>
                  <a:srgbClr val="006600"/>
                </a:solidFill>
              </a:rPr>
              <a:t>)</a:t>
            </a:r>
          </a:p>
          <a:p>
            <a:pPr marL="342900" indent="-342900" fontAlgn="base">
              <a:lnSpc>
                <a:spcPct val="80000"/>
              </a:lnSpc>
              <a:spcBef>
                <a:spcPct val="20000"/>
              </a:spcBef>
              <a:spcAft>
                <a:spcPct val="0"/>
              </a:spcAft>
              <a:buClr>
                <a:srgbClr val="006600"/>
              </a:buClr>
            </a:pPr>
            <a:endParaRPr lang="en-CA" sz="2000" b="1" dirty="0">
              <a:solidFill>
                <a:srgbClr val="006600"/>
              </a:solidFill>
            </a:endParaRPr>
          </a:p>
          <a:p>
            <a:pPr marL="342900" indent="-342900" fontAlgn="base">
              <a:lnSpc>
                <a:spcPct val="80000"/>
              </a:lnSpc>
              <a:spcBef>
                <a:spcPct val="20000"/>
              </a:spcBef>
              <a:spcAft>
                <a:spcPct val="0"/>
              </a:spcAft>
              <a:buClr>
                <a:srgbClr val="006600"/>
              </a:buClr>
            </a:pPr>
            <a:r>
              <a:rPr lang="en-CA" sz="2000" dirty="0" smtClean="0">
                <a:solidFill>
                  <a:srgbClr val="006600"/>
                </a:solidFill>
              </a:rPr>
              <a:t>	</a:t>
            </a:r>
            <a:r>
              <a:rPr lang="en-CA" sz="1600" dirty="0" smtClean="0"/>
              <a:t>The </a:t>
            </a:r>
            <a:r>
              <a:rPr lang="en-CA" sz="1600" dirty="0"/>
              <a:t>Fine Filter approach is necessary where coarse filter practices do not meet the needs of a particular species or a unique plant community. This approach protects the critical habitat for a particular species’ needs and provides practices and management strategies specific to them. Although ecosystem-level planning may be necessary for recovery of species at risk, it is generally insufficient. For this reason, a “fine filter” approach for directly addressing individual species is part of the recovery strategy.</a:t>
            </a:r>
          </a:p>
          <a:p>
            <a:pPr marL="342900" indent="-342900" fontAlgn="base">
              <a:lnSpc>
                <a:spcPct val="80000"/>
              </a:lnSpc>
              <a:spcBef>
                <a:spcPct val="20000"/>
              </a:spcBef>
              <a:spcAft>
                <a:spcPct val="0"/>
              </a:spcAft>
              <a:buClr>
                <a:srgbClr val="006600"/>
              </a:buClr>
            </a:pPr>
            <a:endParaRPr lang="en-CA" sz="2000" b="1" dirty="0" smtClean="0">
              <a:solidFill>
                <a:srgbClr val="006600"/>
              </a:solidFill>
            </a:endParaRPr>
          </a:p>
          <a:p>
            <a:pPr marL="342900" indent="-342900" fontAlgn="base">
              <a:lnSpc>
                <a:spcPct val="80000"/>
              </a:lnSpc>
              <a:spcBef>
                <a:spcPct val="20000"/>
              </a:spcBef>
              <a:spcAft>
                <a:spcPct val="0"/>
              </a:spcAft>
              <a:buClr>
                <a:srgbClr val="006600"/>
              </a:buClr>
            </a:pPr>
            <a:endParaRPr lang="en-CA" sz="800" dirty="0">
              <a:solidFill>
                <a:srgbClr val="000000"/>
              </a:solidFill>
            </a:endParaRPr>
          </a:p>
          <a:p>
            <a:pPr marL="342900" indent="-342900" fontAlgn="base">
              <a:lnSpc>
                <a:spcPct val="80000"/>
              </a:lnSpc>
              <a:spcBef>
                <a:spcPct val="20000"/>
              </a:spcBef>
              <a:spcAft>
                <a:spcPct val="0"/>
              </a:spcAft>
              <a:buClr>
                <a:srgbClr val="006600"/>
              </a:buClr>
            </a:pPr>
            <a:r>
              <a:rPr lang="en-CA" b="1" dirty="0">
                <a:solidFill>
                  <a:srgbClr val="006600"/>
                </a:solidFill>
              </a:rPr>
              <a:t>Fine Filter</a:t>
            </a:r>
          </a:p>
          <a:p>
            <a:pPr marL="342900" indent="-342900" fontAlgn="base">
              <a:lnSpc>
                <a:spcPct val="80000"/>
              </a:lnSpc>
              <a:spcBef>
                <a:spcPct val="20000"/>
              </a:spcBef>
              <a:spcAft>
                <a:spcPct val="0"/>
              </a:spcAft>
              <a:buClr>
                <a:srgbClr val="006600"/>
              </a:buClr>
            </a:pPr>
            <a:endParaRPr lang="en-CA" sz="400" b="1" dirty="0">
              <a:solidFill>
                <a:srgbClr val="006600"/>
              </a:solidFill>
            </a:endParaRPr>
          </a:p>
          <a:p>
            <a:pPr marL="261938" indent="-261938" fontAlgn="base">
              <a:lnSpc>
                <a:spcPct val="80000"/>
              </a:lnSpc>
              <a:spcBef>
                <a:spcPct val="20000"/>
              </a:spcBef>
              <a:spcAft>
                <a:spcPct val="0"/>
              </a:spcAft>
              <a:buClr>
                <a:srgbClr val="006600"/>
              </a:buClr>
              <a:buFontTx/>
              <a:buChar char="•"/>
            </a:pPr>
            <a:r>
              <a:rPr lang="en-CA" sz="1600" dirty="0">
                <a:solidFill>
                  <a:srgbClr val="000000"/>
                </a:solidFill>
              </a:rPr>
              <a:t>Wildlife Habitat Areas and associated Objectives and General Wildlife </a:t>
            </a:r>
            <a:r>
              <a:rPr lang="en-CA" sz="1600" dirty="0" smtClean="0">
                <a:solidFill>
                  <a:srgbClr val="000000"/>
                </a:solidFill>
              </a:rPr>
              <a:t>Measures</a:t>
            </a:r>
            <a:endParaRPr lang="en-CA" sz="1600" dirty="0">
              <a:solidFill>
                <a:srgbClr val="000000"/>
              </a:solidFill>
            </a:endParaRPr>
          </a:p>
          <a:p>
            <a:pPr marL="261938" indent="-261938" fontAlgn="base">
              <a:lnSpc>
                <a:spcPct val="80000"/>
              </a:lnSpc>
              <a:spcBef>
                <a:spcPct val="20000"/>
              </a:spcBef>
              <a:spcAft>
                <a:spcPct val="0"/>
              </a:spcAft>
              <a:buClr>
                <a:srgbClr val="006600"/>
              </a:buClr>
              <a:buFontTx/>
              <a:buChar char="•"/>
            </a:pPr>
            <a:r>
              <a:rPr lang="en-CA" sz="1600" dirty="0">
                <a:solidFill>
                  <a:srgbClr val="000000"/>
                </a:solidFill>
              </a:rPr>
              <a:t>Wildlife Habitat Features </a:t>
            </a:r>
          </a:p>
          <a:p>
            <a:pPr marL="261938" indent="-261938" fontAlgn="base">
              <a:lnSpc>
                <a:spcPct val="80000"/>
              </a:lnSpc>
              <a:spcBef>
                <a:spcPct val="20000"/>
              </a:spcBef>
              <a:spcAft>
                <a:spcPct val="0"/>
              </a:spcAft>
              <a:buClr>
                <a:srgbClr val="006600"/>
              </a:buClr>
              <a:buFontTx/>
              <a:buChar char="•"/>
            </a:pPr>
            <a:r>
              <a:rPr lang="en-CA" sz="1600" dirty="0">
                <a:solidFill>
                  <a:srgbClr val="000000"/>
                </a:solidFill>
              </a:rPr>
              <a:t>Stand level measures (e.g. coarse woody debris guidelines)</a:t>
            </a:r>
          </a:p>
        </p:txBody>
      </p:sp>
      <p:sp>
        <p:nvSpPr>
          <p:cNvPr id="1040414" name="Text Box 30"/>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Western Jacob’s-Ladder – Steve Matson</a:t>
            </a:r>
          </a:p>
        </p:txBody>
      </p:sp>
    </p:spTree>
    <p:custDataLst>
      <p:tags r:id="rId1"/>
    </p:custDataLst>
    <p:extLst>
      <p:ext uri="{BB962C8B-B14F-4D97-AF65-F5344CB8AC3E}">
        <p14:creationId xmlns:p14="http://schemas.microsoft.com/office/powerpoint/2010/main" val="30398268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40401"/>
                                        </p:tgtEl>
                                        <p:attrNameLst>
                                          <p:attrName>style.visibility</p:attrName>
                                        </p:attrNameLst>
                                      </p:cBhvr>
                                      <p:to>
                                        <p:strVal val="visible"/>
                                      </p:to>
                                    </p:set>
                                    <p:anim calcmode="lin" valueType="num">
                                      <p:cBhvr>
                                        <p:cTn id="7" dur="500" fill="hold"/>
                                        <p:tgtEl>
                                          <p:spTgt spid="1040401"/>
                                        </p:tgtEl>
                                        <p:attrNameLst>
                                          <p:attrName>ppt_w</p:attrName>
                                        </p:attrNameLst>
                                      </p:cBhvr>
                                      <p:tavLst>
                                        <p:tav tm="0">
                                          <p:val>
                                            <p:strVal val="#ppt_w*0.05"/>
                                          </p:val>
                                        </p:tav>
                                        <p:tav tm="100000">
                                          <p:val>
                                            <p:strVal val="#ppt_w"/>
                                          </p:val>
                                        </p:tav>
                                      </p:tavLst>
                                    </p:anim>
                                    <p:anim calcmode="lin" valueType="num">
                                      <p:cBhvr>
                                        <p:cTn id="8" dur="500" fill="hold"/>
                                        <p:tgtEl>
                                          <p:spTgt spid="1040401"/>
                                        </p:tgtEl>
                                        <p:attrNameLst>
                                          <p:attrName>ppt_h</p:attrName>
                                        </p:attrNameLst>
                                      </p:cBhvr>
                                      <p:tavLst>
                                        <p:tav tm="0">
                                          <p:val>
                                            <p:strVal val="#ppt_h"/>
                                          </p:val>
                                        </p:tav>
                                        <p:tav tm="100000">
                                          <p:val>
                                            <p:strVal val="#ppt_h"/>
                                          </p:val>
                                        </p:tav>
                                      </p:tavLst>
                                    </p:anim>
                                    <p:anim calcmode="lin" valueType="num">
                                      <p:cBhvr>
                                        <p:cTn id="9" dur="500" fill="hold"/>
                                        <p:tgtEl>
                                          <p:spTgt spid="1040401"/>
                                        </p:tgtEl>
                                        <p:attrNameLst>
                                          <p:attrName>ppt_x</p:attrName>
                                        </p:attrNameLst>
                                      </p:cBhvr>
                                      <p:tavLst>
                                        <p:tav tm="0">
                                          <p:val>
                                            <p:strVal val="#ppt_x-.2"/>
                                          </p:val>
                                        </p:tav>
                                        <p:tav tm="100000">
                                          <p:val>
                                            <p:strVal val="#ppt_x"/>
                                          </p:val>
                                        </p:tav>
                                      </p:tavLst>
                                    </p:anim>
                                    <p:anim calcmode="lin" valueType="num">
                                      <p:cBhvr>
                                        <p:cTn id="10" dur="500" fill="hold"/>
                                        <p:tgtEl>
                                          <p:spTgt spid="1040401"/>
                                        </p:tgtEl>
                                        <p:attrNameLst>
                                          <p:attrName>ppt_y</p:attrName>
                                        </p:attrNameLst>
                                      </p:cBhvr>
                                      <p:tavLst>
                                        <p:tav tm="0">
                                          <p:val>
                                            <p:strVal val="#ppt_y"/>
                                          </p:val>
                                        </p:tav>
                                        <p:tav tm="100000">
                                          <p:val>
                                            <p:strVal val="#ppt_y"/>
                                          </p:val>
                                        </p:tav>
                                      </p:tavLst>
                                    </p:anim>
                                    <p:animEffect transition="in" filter="fade">
                                      <p:cBhvr>
                                        <p:cTn id="11" dur="500"/>
                                        <p:tgtEl>
                                          <p:spTgt spid="104040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40411"/>
                                        </p:tgtEl>
                                        <p:attrNameLst>
                                          <p:attrName>style.visibility</p:attrName>
                                        </p:attrNameLst>
                                      </p:cBhvr>
                                      <p:to>
                                        <p:strVal val="visible"/>
                                      </p:to>
                                    </p:set>
                                    <p:animEffect transition="in" filter="fade">
                                      <p:cBhvr>
                                        <p:cTn id="14" dur="2000"/>
                                        <p:tgtEl>
                                          <p:spTgt spid="10404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40412">
                                            <p:txEl>
                                              <p:pRg st="0" end="0"/>
                                            </p:txEl>
                                          </p:spTgt>
                                        </p:tgtEl>
                                        <p:attrNameLst>
                                          <p:attrName>style.visibility</p:attrName>
                                        </p:attrNameLst>
                                      </p:cBhvr>
                                      <p:to>
                                        <p:strVal val="visible"/>
                                      </p:to>
                                    </p:set>
                                    <p:animEffect transition="in" filter="fade">
                                      <p:cBhvr>
                                        <p:cTn id="17" dur="2000"/>
                                        <p:tgtEl>
                                          <p:spTgt spid="104041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0412">
                                            <p:txEl>
                                              <p:pRg st="2" end="2"/>
                                            </p:txEl>
                                          </p:spTgt>
                                        </p:tgtEl>
                                        <p:attrNameLst>
                                          <p:attrName>style.visibility</p:attrName>
                                        </p:attrNameLst>
                                      </p:cBhvr>
                                      <p:to>
                                        <p:strVal val="visible"/>
                                      </p:to>
                                    </p:set>
                                    <p:animEffect transition="in" filter="fade">
                                      <p:cBhvr>
                                        <p:cTn id="20" dur="2000"/>
                                        <p:tgtEl>
                                          <p:spTgt spid="104041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0412">
                                            <p:txEl>
                                              <p:pRg st="5" end="5"/>
                                            </p:txEl>
                                          </p:spTgt>
                                        </p:tgtEl>
                                        <p:attrNameLst>
                                          <p:attrName>style.visibility</p:attrName>
                                        </p:attrNameLst>
                                      </p:cBhvr>
                                      <p:to>
                                        <p:strVal val="visible"/>
                                      </p:to>
                                    </p:set>
                                    <p:animEffect transition="in" filter="fade">
                                      <p:cBhvr>
                                        <p:cTn id="23" dur="2000"/>
                                        <p:tgtEl>
                                          <p:spTgt spid="1040412">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40412">
                                            <p:txEl>
                                              <p:pRg st="7" end="7"/>
                                            </p:txEl>
                                          </p:spTgt>
                                        </p:tgtEl>
                                        <p:attrNameLst>
                                          <p:attrName>style.visibility</p:attrName>
                                        </p:attrNameLst>
                                      </p:cBhvr>
                                      <p:to>
                                        <p:strVal val="visible"/>
                                      </p:to>
                                    </p:set>
                                    <p:animEffect transition="in" filter="fade">
                                      <p:cBhvr>
                                        <p:cTn id="26" dur="2000"/>
                                        <p:tgtEl>
                                          <p:spTgt spid="104041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40412">
                                            <p:txEl>
                                              <p:pRg st="8" end="8"/>
                                            </p:txEl>
                                          </p:spTgt>
                                        </p:tgtEl>
                                        <p:attrNameLst>
                                          <p:attrName>style.visibility</p:attrName>
                                        </p:attrNameLst>
                                      </p:cBhvr>
                                      <p:to>
                                        <p:strVal val="visible"/>
                                      </p:to>
                                    </p:set>
                                    <p:animEffect transition="in" filter="fade">
                                      <p:cBhvr>
                                        <p:cTn id="29" dur="2000"/>
                                        <p:tgtEl>
                                          <p:spTgt spid="1040412">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40412">
                                            <p:txEl>
                                              <p:pRg st="9" end="9"/>
                                            </p:txEl>
                                          </p:spTgt>
                                        </p:tgtEl>
                                        <p:attrNameLst>
                                          <p:attrName>style.visibility</p:attrName>
                                        </p:attrNameLst>
                                      </p:cBhvr>
                                      <p:to>
                                        <p:strVal val="visible"/>
                                      </p:to>
                                    </p:set>
                                    <p:animEffect transition="in" filter="fade">
                                      <p:cBhvr>
                                        <p:cTn id="32" dur="2000"/>
                                        <p:tgtEl>
                                          <p:spTgt spid="104041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401" grpId="0"/>
      <p:bldP spid="1040411" grpId="0" animBg="1"/>
      <p:bldP spid="1040412"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44" name="Rectangle 16"/>
          <p:cNvSpPr>
            <a:spLocks noGrp="1" noChangeArrowheads="1"/>
          </p:cNvSpPr>
          <p:nvPr>
            <p:ph idx="1"/>
          </p:nvPr>
        </p:nvSpPr>
        <p:spPr>
          <a:xfrm>
            <a:off x="457200" y="1600200"/>
            <a:ext cx="5257800" cy="5029200"/>
          </a:xfrm>
          <a:prstGeom prst="roundRect">
            <a:avLst>
              <a:gd name="adj" fmla="val 9883"/>
            </a:avLst>
          </a:prstGeom>
          <a:solidFill>
            <a:schemeClr val="bg1">
              <a:alpha val="67058"/>
            </a:schemeClr>
          </a:solidFill>
        </p:spPr>
        <p:txBody>
          <a:bodyPr lIns="274320" tIns="274320" rIns="274320" bIns="274320">
            <a:normAutofit fontScale="77500" lnSpcReduction="20000"/>
          </a:bodyPr>
          <a:lstStyle/>
          <a:p>
            <a:pPr marL="0" indent="0" eaLnBrk="1" hangingPunct="1">
              <a:lnSpc>
                <a:spcPct val="80000"/>
              </a:lnSpc>
              <a:spcBef>
                <a:spcPct val="50000"/>
              </a:spcBef>
              <a:buFontTx/>
              <a:buNone/>
            </a:pPr>
            <a:r>
              <a:rPr lang="en-CA" sz="2600" b="1" dirty="0" smtClean="0">
                <a:solidFill>
                  <a:srgbClr val="006600"/>
                </a:solidFill>
                <a:latin typeface="Arial" pitchFamily="34" charset="0"/>
                <a:cs typeface="Arial" pitchFamily="34" charset="0"/>
              </a:rPr>
              <a:t>BC</a:t>
            </a:r>
            <a:r>
              <a:rPr lang="en-CA" sz="2600" b="1" dirty="0" smtClean="0">
                <a:solidFill>
                  <a:srgbClr val="7F7F7F"/>
                </a:solidFill>
                <a:latin typeface="Arial" pitchFamily="34" charset="0"/>
                <a:cs typeface="Arial" pitchFamily="34" charset="0"/>
              </a:rPr>
              <a:t> </a:t>
            </a:r>
            <a:r>
              <a:rPr lang="en-CA" sz="2600" b="1" dirty="0" smtClean="0">
                <a:solidFill>
                  <a:srgbClr val="006600"/>
                </a:solidFill>
                <a:latin typeface="Arial" pitchFamily="34" charset="0"/>
                <a:cs typeface="Arial" pitchFamily="34" charset="0"/>
              </a:rPr>
              <a:t>WILDLIFE</a:t>
            </a:r>
            <a:r>
              <a:rPr lang="en-CA" sz="2600" b="1" dirty="0" smtClean="0">
                <a:solidFill>
                  <a:srgbClr val="7F7F7F"/>
                </a:solidFill>
                <a:latin typeface="Arial" pitchFamily="34" charset="0"/>
                <a:cs typeface="Arial" pitchFamily="34" charset="0"/>
              </a:rPr>
              <a:t> </a:t>
            </a:r>
            <a:r>
              <a:rPr lang="en-CA" sz="2600" b="1" dirty="0" smtClean="0">
                <a:solidFill>
                  <a:srgbClr val="006600"/>
                </a:solidFill>
                <a:latin typeface="Arial" pitchFamily="34" charset="0"/>
                <a:cs typeface="Arial" pitchFamily="34" charset="0"/>
              </a:rPr>
              <a:t>ACT</a:t>
            </a:r>
          </a:p>
          <a:p>
            <a:pPr marL="0" indent="0" eaLnBrk="1" hangingPunct="1">
              <a:lnSpc>
                <a:spcPct val="80000"/>
              </a:lnSpc>
            </a:pPr>
            <a:endParaRPr lang="en-US" sz="1000"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US" sz="2100" dirty="0" smtClean="0">
                <a:latin typeface="Arial" pitchFamily="34" charset="0"/>
                <a:cs typeface="Arial" pitchFamily="34" charset="0"/>
              </a:rPr>
              <a:t>Main</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provincial</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law</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for</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protecting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wildlife,</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endangered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species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and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wildlife</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habitat</a:t>
            </a:r>
            <a:r>
              <a:rPr lang="en-US" sz="2100" dirty="0" smtClean="0">
                <a:solidFill>
                  <a:srgbClr val="7F7F7F"/>
                </a:solidFill>
                <a:latin typeface="Arial" pitchFamily="34" charset="0"/>
                <a:cs typeface="Arial" pitchFamily="34" charset="0"/>
              </a:rPr>
              <a:t> </a:t>
            </a:r>
            <a:endParaRPr lang="en-US" sz="2100" dirty="0" smtClean="0">
              <a:latin typeface="Arial" pitchFamily="34" charset="0"/>
              <a:cs typeface="Arial" pitchFamily="34" charset="0"/>
            </a:endParaRPr>
          </a:p>
          <a:p>
            <a:pPr marL="358775" lvl="1" indent="-244475" eaLnBrk="1" hangingPunct="1">
              <a:lnSpc>
                <a:spcPct val="110000"/>
              </a:lnSpc>
              <a:buClr>
                <a:srgbClr val="006600"/>
              </a:buClr>
              <a:buFontTx/>
              <a:buChar char="•"/>
            </a:pPr>
            <a:endParaRPr lang="en-US" sz="800"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US" sz="2100" dirty="0" smtClean="0">
                <a:latin typeface="Arial" pitchFamily="34" charset="0"/>
                <a:cs typeface="Arial" pitchFamily="34" charset="0"/>
              </a:rPr>
              <a:t>Provisions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for</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protecting,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managing,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and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purchasing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habitat</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areas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well</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protecting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endangered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and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threatened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species</a:t>
            </a:r>
            <a:r>
              <a:rPr lang="en-US" sz="2100" dirty="0" smtClean="0">
                <a:solidFill>
                  <a:srgbClr val="7F7F7F"/>
                </a:solidFill>
                <a:latin typeface="Arial" pitchFamily="34" charset="0"/>
                <a:cs typeface="Arial" pitchFamily="34" charset="0"/>
              </a:rPr>
              <a:t> </a:t>
            </a:r>
            <a:endParaRPr lang="en-US" sz="2100" dirty="0" smtClean="0">
              <a:latin typeface="Arial" pitchFamily="34" charset="0"/>
              <a:cs typeface="Arial" pitchFamily="34" charset="0"/>
            </a:endParaRPr>
          </a:p>
          <a:p>
            <a:pPr marL="358775" lvl="1" indent="-244475" eaLnBrk="1" hangingPunct="1">
              <a:lnSpc>
                <a:spcPct val="110000"/>
              </a:lnSpc>
              <a:buClr>
                <a:srgbClr val="006600"/>
              </a:buClr>
              <a:buFontTx/>
              <a:buChar char="•"/>
            </a:pPr>
            <a:endParaRPr lang="en-US" sz="800"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US" sz="2100" dirty="0" smtClean="0">
                <a:latin typeface="Arial" pitchFamily="34" charset="0"/>
                <a:cs typeface="Arial" pitchFamily="34" charset="0"/>
              </a:rPr>
              <a:t>Administered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by</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the</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Ministry</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of</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Environment</a:t>
            </a:r>
          </a:p>
          <a:p>
            <a:pPr marL="0" indent="0" eaLnBrk="1" hangingPunct="1">
              <a:lnSpc>
                <a:spcPct val="110000"/>
              </a:lnSpc>
              <a:buFontTx/>
              <a:buNone/>
            </a:pPr>
            <a:endParaRPr lang="en-US" sz="1200" dirty="0" smtClean="0">
              <a:latin typeface="Arial" pitchFamily="34" charset="0"/>
              <a:cs typeface="Arial" pitchFamily="34" charset="0"/>
            </a:endParaRPr>
          </a:p>
          <a:p>
            <a:pPr marL="0" indent="0" eaLnBrk="1" hangingPunct="1">
              <a:lnSpc>
                <a:spcPct val="110000"/>
              </a:lnSpc>
              <a:buFontTx/>
              <a:buNone/>
            </a:pPr>
            <a:r>
              <a:rPr lang="en-US" sz="2100" dirty="0" smtClean="0">
                <a:latin typeface="Arial" pitchFamily="34" charset="0"/>
                <a:cs typeface="Arial" pitchFamily="34" charset="0"/>
              </a:rPr>
              <a:t>The</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Act</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employs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two</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primary</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vehicles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for</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managing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wildlife:</a:t>
            </a:r>
            <a:r>
              <a:rPr lang="en-US" sz="2100" dirty="0" smtClean="0">
                <a:solidFill>
                  <a:srgbClr val="7F7F7F"/>
                </a:solidFill>
                <a:latin typeface="Arial" pitchFamily="34" charset="0"/>
                <a:cs typeface="Arial" pitchFamily="34" charset="0"/>
              </a:rPr>
              <a:t> </a:t>
            </a:r>
            <a:endParaRPr lang="en-US" sz="2100" dirty="0" smtClean="0">
              <a:latin typeface="Arial" pitchFamily="34" charset="0"/>
              <a:cs typeface="Arial" pitchFamily="34" charset="0"/>
            </a:endParaRPr>
          </a:p>
          <a:p>
            <a:pPr marL="0" indent="0" eaLnBrk="1" hangingPunct="1">
              <a:lnSpc>
                <a:spcPct val="110000"/>
              </a:lnSpc>
              <a:buFontTx/>
              <a:buNone/>
            </a:pPr>
            <a:endParaRPr lang="en-US" sz="800"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US" sz="2100" dirty="0" smtClean="0">
                <a:latin typeface="Arial" pitchFamily="34" charset="0"/>
                <a:cs typeface="Arial" pitchFamily="34" charset="0"/>
              </a:rPr>
              <a:t>Managing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wildlife</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takings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through</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licensing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schemes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and</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particular</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species</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protection</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measures</a:t>
            </a:r>
          </a:p>
          <a:p>
            <a:pPr marL="358775" lvl="1" indent="-244475" eaLnBrk="1" hangingPunct="1">
              <a:lnSpc>
                <a:spcPct val="110000"/>
              </a:lnSpc>
              <a:buClr>
                <a:srgbClr val="006600"/>
              </a:buClr>
              <a:buFontTx/>
              <a:buChar char="•"/>
            </a:pPr>
            <a:r>
              <a:rPr lang="en-US" sz="2100" dirty="0" smtClean="0">
                <a:latin typeface="Arial" pitchFamily="34" charset="0"/>
                <a:cs typeface="Arial" pitchFamily="34" charset="0"/>
              </a:rPr>
              <a:t>Managing</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habitat</a:t>
            </a:r>
            <a:r>
              <a:rPr lang="en-US" sz="2100" dirty="0" smtClean="0">
                <a:solidFill>
                  <a:srgbClr val="7F7F7F"/>
                </a:solidFill>
                <a:latin typeface="Arial" pitchFamily="34" charset="0"/>
                <a:cs typeface="Arial" pitchFamily="34" charset="0"/>
              </a:rPr>
              <a:t> </a:t>
            </a:r>
            <a:r>
              <a:rPr lang="en-US" sz="2100" dirty="0" smtClean="0">
                <a:latin typeface="Arial" pitchFamily="34" charset="0"/>
                <a:cs typeface="Arial" pitchFamily="34" charset="0"/>
              </a:rPr>
              <a:t>areas</a:t>
            </a:r>
            <a:endParaRPr lang="en-CA" sz="2100" dirty="0" smtClean="0">
              <a:latin typeface="Arial" pitchFamily="34" charset="0"/>
              <a:cs typeface="Arial" pitchFamily="34" charset="0"/>
            </a:endParaRPr>
          </a:p>
        </p:txBody>
      </p:sp>
      <p:grpSp>
        <p:nvGrpSpPr>
          <p:cNvPr id="2" name="Group 24"/>
          <p:cNvGrpSpPr>
            <a:grpSpLocks/>
          </p:cNvGrpSpPr>
          <p:nvPr>
            <p:custDataLst>
              <p:tags r:id="rId2"/>
            </p:custDataLst>
          </p:nvPr>
        </p:nvGrpSpPr>
        <p:grpSpPr bwMode="auto">
          <a:xfrm>
            <a:off x="6019800" y="2057400"/>
            <a:ext cx="2895600" cy="4316413"/>
            <a:chOff x="3792" y="1296"/>
            <a:chExt cx="1824" cy="2719"/>
          </a:xfrm>
          <a:scene3d>
            <a:camera prst="orthographicFront">
              <a:rot lat="0" lon="0" rev="0"/>
            </a:camera>
            <a:lightRig rig="contrasting" dir="t">
              <a:rot lat="0" lon="0" rev="1500000"/>
            </a:lightRig>
          </a:scene3d>
        </p:grpSpPr>
        <p:pic>
          <p:nvPicPr>
            <p:cNvPr id="1020945" name="Picture 17" descr="pointed broom sedge"/>
            <p:cNvPicPr>
              <a:picLocks noChangeAspect="1" noChangeArrowheads="1"/>
            </p:cNvPicPr>
            <p:nvPr/>
          </p:nvPicPr>
          <p:blipFill>
            <a:blip r:embed="rId5" cstate="print"/>
            <a:srcRect/>
            <a:stretch>
              <a:fillRect/>
            </a:stretch>
          </p:blipFill>
          <p:spPr bwMode="auto">
            <a:xfrm>
              <a:off x="3888" y="1296"/>
              <a:ext cx="1612" cy="2352"/>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pic>
        <p:sp>
          <p:nvSpPr>
            <p:cNvPr id="1020946" name="Text Box 18"/>
            <p:cNvSpPr txBox="1">
              <a:spLocks noChangeArrowheads="1"/>
            </p:cNvSpPr>
            <p:nvPr/>
          </p:nvSpPr>
          <p:spPr bwMode="auto">
            <a:xfrm>
              <a:off x="3792" y="3744"/>
              <a:ext cx="1824" cy="271"/>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lstStyle/>
            <a:p>
              <a:pPr algn="ctr" fontAlgn="base">
                <a:spcBef>
                  <a:spcPct val="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Robert</a:t>
              </a:r>
              <a:r>
                <a:rPr lang="en-CA" sz="1000">
                  <a:solidFill>
                    <a:srgbClr val="7F7F7F"/>
                  </a:solidFill>
                  <a:effectLst>
                    <a:outerShdw blurRad="38100" dist="38100" dir="2700000" algn="tl">
                      <a:srgbClr val="C0C0C0"/>
                    </a:outerShdw>
                  </a:effectLst>
                  <a:latin typeface="Arial" charset="0"/>
                  <a:cs typeface="Arial" charset="0"/>
                </a:rPr>
                <a:t> </a:t>
              </a:r>
              <a:r>
                <a:rPr lang="en-CA" sz="1000">
                  <a:solidFill>
                    <a:prstClr val="white"/>
                  </a:solidFill>
                  <a:effectLst>
                    <a:outerShdw blurRad="38100" dist="38100" dir="2700000" algn="tl">
                      <a:srgbClr val="C0C0C0"/>
                    </a:outerShdw>
                  </a:effectLst>
                  <a:latin typeface="Arial" charset="0"/>
                  <a:cs typeface="Arial" charset="0"/>
                </a:rPr>
                <a:t>W.</a:t>
              </a:r>
              <a:r>
                <a:rPr lang="en-CA" sz="1000">
                  <a:solidFill>
                    <a:srgbClr val="7F7F7F"/>
                  </a:solidFill>
                  <a:effectLst>
                    <a:outerShdw blurRad="38100" dist="38100" dir="2700000" algn="tl">
                      <a:srgbClr val="C0C0C0"/>
                    </a:outerShdw>
                  </a:effectLst>
                  <a:latin typeface="Arial" charset="0"/>
                  <a:cs typeface="Arial" charset="0"/>
                </a:rPr>
                <a:t> </a:t>
              </a:r>
              <a:r>
                <a:rPr lang="en-CA" sz="1000">
                  <a:solidFill>
                    <a:prstClr val="white"/>
                  </a:solidFill>
                  <a:effectLst>
                    <a:outerShdw blurRad="38100" dist="38100" dir="2700000" algn="tl">
                      <a:srgbClr val="C0C0C0"/>
                    </a:outerShdw>
                  </a:effectLst>
                  <a:latin typeface="Arial" charset="0"/>
                  <a:cs typeface="Arial" charset="0"/>
                </a:rPr>
                <a:t>Freckmann,</a:t>
              </a:r>
              <a:r>
                <a:rPr lang="en-CA" sz="1000">
                  <a:solidFill>
                    <a:srgbClr val="7F7F7F"/>
                  </a:solidFill>
                  <a:effectLst>
                    <a:outerShdw blurRad="38100" dist="38100" dir="2700000" algn="tl">
                      <a:srgbClr val="C0C0C0"/>
                    </a:outerShdw>
                  </a:effectLst>
                  <a:latin typeface="Arial" charset="0"/>
                  <a:cs typeface="Arial" charset="0"/>
                </a:rPr>
                <a:t> </a:t>
              </a:r>
              <a:r>
                <a:rPr lang="en-US" sz="1000">
                  <a:solidFill>
                    <a:prstClr val="white"/>
                  </a:solidFill>
                  <a:effectLst>
                    <a:outerShdw blurRad="38100" dist="38100" dir="2700000" algn="tl">
                      <a:srgbClr val="C0C0C0"/>
                    </a:outerShdw>
                  </a:effectLst>
                  <a:latin typeface="Arial" charset="0"/>
                  <a:cs typeface="Arial" charset="0"/>
                </a:rPr>
                <a:t>University</a:t>
              </a:r>
              <a:r>
                <a:rPr lang="en-US" sz="1000">
                  <a:solidFill>
                    <a:srgbClr val="7F7F7F"/>
                  </a:solidFill>
                  <a:effectLst>
                    <a:outerShdw blurRad="38100" dist="38100" dir="2700000" algn="tl">
                      <a:srgbClr val="C0C0C0"/>
                    </a:outerShdw>
                  </a:effectLst>
                  <a:latin typeface="Arial" charset="0"/>
                  <a:cs typeface="Arial" charset="0"/>
                </a:rPr>
                <a:t> </a:t>
              </a:r>
              <a:r>
                <a:rPr lang="en-US" sz="1000">
                  <a:solidFill>
                    <a:prstClr val="white"/>
                  </a:solidFill>
                  <a:effectLst>
                    <a:outerShdw blurRad="38100" dist="38100" dir="2700000" algn="tl">
                      <a:srgbClr val="C0C0C0"/>
                    </a:outerShdw>
                  </a:effectLst>
                  <a:latin typeface="Arial" charset="0"/>
                  <a:cs typeface="Arial" charset="0"/>
                </a:rPr>
                <a:t>of</a:t>
              </a:r>
              <a:r>
                <a:rPr lang="en-US" sz="1000">
                  <a:solidFill>
                    <a:srgbClr val="7F7F7F"/>
                  </a:solidFill>
                  <a:effectLst>
                    <a:outerShdw blurRad="38100" dist="38100" dir="2700000" algn="tl">
                      <a:srgbClr val="C0C0C0"/>
                    </a:outerShdw>
                  </a:effectLst>
                  <a:latin typeface="Arial" charset="0"/>
                  <a:cs typeface="Arial" charset="0"/>
                </a:rPr>
                <a:t> </a:t>
              </a:r>
              <a:r>
                <a:rPr lang="en-US" sz="1000">
                  <a:solidFill>
                    <a:prstClr val="white"/>
                  </a:solidFill>
                  <a:effectLst>
                    <a:outerShdw blurRad="38100" dist="38100" dir="2700000" algn="tl">
                      <a:srgbClr val="C0C0C0"/>
                    </a:outerShdw>
                  </a:effectLst>
                  <a:latin typeface="Arial" charset="0"/>
                  <a:cs typeface="Arial" charset="0"/>
                </a:rPr>
                <a:t>Wisconsin-</a:t>
              </a:r>
              <a:r>
                <a:rPr lang="en-US" sz="1000">
                  <a:solidFill>
                    <a:srgbClr val="7F7F7F"/>
                  </a:solidFill>
                  <a:effectLst>
                    <a:outerShdw blurRad="38100" dist="38100" dir="2700000" algn="tl">
                      <a:srgbClr val="C0C0C0"/>
                    </a:outerShdw>
                  </a:effectLst>
                  <a:latin typeface="Arial" charset="0"/>
                  <a:cs typeface="Arial" charset="0"/>
                </a:rPr>
                <a:t> </a:t>
              </a:r>
              <a:r>
                <a:rPr lang="en-US" sz="1000">
                  <a:solidFill>
                    <a:prstClr val="white"/>
                  </a:solidFill>
                  <a:effectLst>
                    <a:outerShdw blurRad="38100" dist="38100" dir="2700000" algn="tl">
                      <a:srgbClr val="C0C0C0"/>
                    </a:outerShdw>
                  </a:effectLst>
                  <a:latin typeface="Arial" charset="0"/>
                  <a:cs typeface="Arial" charset="0"/>
                </a:rPr>
                <a:t>Stevens</a:t>
              </a:r>
              <a:r>
                <a:rPr lang="en-US" sz="1000">
                  <a:solidFill>
                    <a:srgbClr val="7F7F7F"/>
                  </a:solidFill>
                  <a:effectLst>
                    <a:outerShdw blurRad="38100" dist="38100" dir="2700000" algn="tl">
                      <a:srgbClr val="C0C0C0"/>
                    </a:outerShdw>
                  </a:effectLst>
                  <a:latin typeface="Arial" charset="0"/>
                  <a:cs typeface="Arial" charset="0"/>
                </a:rPr>
                <a:t> </a:t>
              </a:r>
              <a:r>
                <a:rPr lang="en-US" sz="1000">
                  <a:solidFill>
                    <a:prstClr val="white"/>
                  </a:solidFill>
                  <a:effectLst>
                    <a:outerShdw blurRad="38100" dist="38100" dir="2700000" algn="tl">
                      <a:srgbClr val="C0C0C0"/>
                    </a:outerShdw>
                  </a:effectLst>
                  <a:latin typeface="Arial" charset="0"/>
                  <a:cs typeface="Arial" charset="0"/>
                </a:rPr>
                <a:t>Point</a:t>
              </a:r>
              <a:endParaRPr lang="en-CA" sz="1000">
                <a:solidFill>
                  <a:prstClr val="white"/>
                </a:solidFill>
                <a:effectLst>
                  <a:outerShdw blurRad="38100" dist="38100" dir="2700000" algn="tl">
                    <a:srgbClr val="C0C0C0"/>
                  </a:outerShdw>
                </a:effectLst>
                <a:latin typeface="Arial" charset="0"/>
                <a:cs typeface="Arial" charset="0"/>
              </a:endParaRPr>
            </a:p>
          </p:txBody>
        </p:sp>
      </p:grpSp>
      <p:sp>
        <p:nvSpPr>
          <p:cNvPr id="1020947" name="Text Box 19"/>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20947"/>
                                        </p:tgtEl>
                                        <p:attrNameLst>
                                          <p:attrName>style.visibility</p:attrName>
                                        </p:attrNameLst>
                                      </p:cBhvr>
                                      <p:to>
                                        <p:strVal val="visible"/>
                                      </p:to>
                                    </p:set>
                                    <p:anim calcmode="lin" valueType="num">
                                      <p:cBhvr>
                                        <p:cTn id="7" dur="500" fill="hold"/>
                                        <p:tgtEl>
                                          <p:spTgt spid="1020947"/>
                                        </p:tgtEl>
                                        <p:attrNameLst>
                                          <p:attrName>ppt_w</p:attrName>
                                        </p:attrNameLst>
                                      </p:cBhvr>
                                      <p:tavLst>
                                        <p:tav tm="0">
                                          <p:val>
                                            <p:strVal val="#ppt_w*0.05"/>
                                          </p:val>
                                        </p:tav>
                                        <p:tav tm="100000">
                                          <p:val>
                                            <p:strVal val="#ppt_w"/>
                                          </p:val>
                                        </p:tav>
                                      </p:tavLst>
                                    </p:anim>
                                    <p:anim calcmode="lin" valueType="num">
                                      <p:cBhvr>
                                        <p:cTn id="8" dur="500" fill="hold"/>
                                        <p:tgtEl>
                                          <p:spTgt spid="1020947"/>
                                        </p:tgtEl>
                                        <p:attrNameLst>
                                          <p:attrName>ppt_h</p:attrName>
                                        </p:attrNameLst>
                                      </p:cBhvr>
                                      <p:tavLst>
                                        <p:tav tm="0">
                                          <p:val>
                                            <p:strVal val="#ppt_h"/>
                                          </p:val>
                                        </p:tav>
                                        <p:tav tm="100000">
                                          <p:val>
                                            <p:strVal val="#ppt_h"/>
                                          </p:val>
                                        </p:tav>
                                      </p:tavLst>
                                    </p:anim>
                                    <p:anim calcmode="lin" valueType="num">
                                      <p:cBhvr>
                                        <p:cTn id="9" dur="500" fill="hold"/>
                                        <p:tgtEl>
                                          <p:spTgt spid="1020947"/>
                                        </p:tgtEl>
                                        <p:attrNameLst>
                                          <p:attrName>ppt_x</p:attrName>
                                        </p:attrNameLst>
                                      </p:cBhvr>
                                      <p:tavLst>
                                        <p:tav tm="0">
                                          <p:val>
                                            <p:strVal val="#ppt_x-.2"/>
                                          </p:val>
                                        </p:tav>
                                        <p:tav tm="100000">
                                          <p:val>
                                            <p:strVal val="#ppt_x"/>
                                          </p:val>
                                        </p:tav>
                                      </p:tavLst>
                                    </p:anim>
                                    <p:anim calcmode="lin" valueType="num">
                                      <p:cBhvr>
                                        <p:cTn id="10" dur="500" fill="hold"/>
                                        <p:tgtEl>
                                          <p:spTgt spid="1020947"/>
                                        </p:tgtEl>
                                        <p:attrNameLst>
                                          <p:attrName>ppt_y</p:attrName>
                                        </p:attrNameLst>
                                      </p:cBhvr>
                                      <p:tavLst>
                                        <p:tav tm="0">
                                          <p:val>
                                            <p:strVal val="#ppt_y"/>
                                          </p:val>
                                        </p:tav>
                                        <p:tav tm="100000">
                                          <p:val>
                                            <p:strVal val="#ppt_y"/>
                                          </p:val>
                                        </p:tav>
                                      </p:tavLst>
                                    </p:anim>
                                    <p:animEffect transition="in" filter="fade">
                                      <p:cBhvr>
                                        <p:cTn id="11" dur="500"/>
                                        <p:tgtEl>
                                          <p:spTgt spid="1020947"/>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0944">
                                            <p:bg/>
                                          </p:spTgt>
                                        </p:tgtEl>
                                        <p:attrNameLst>
                                          <p:attrName>style.visibility</p:attrName>
                                        </p:attrNameLst>
                                      </p:cBhvr>
                                      <p:to>
                                        <p:strVal val="visible"/>
                                      </p:to>
                                    </p:set>
                                    <p:animEffect transition="in" filter="fade">
                                      <p:cBhvr>
                                        <p:cTn id="17" dur="2000"/>
                                        <p:tgtEl>
                                          <p:spTgt spid="1020944">
                                            <p:bg/>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20944">
                                            <p:txEl>
                                              <p:pRg st="0" end="0"/>
                                            </p:txEl>
                                          </p:spTgt>
                                        </p:tgtEl>
                                        <p:attrNameLst>
                                          <p:attrName>style.visibility</p:attrName>
                                        </p:attrNameLst>
                                      </p:cBhvr>
                                      <p:to>
                                        <p:strVal val="visible"/>
                                      </p:to>
                                    </p:set>
                                    <p:animEffect transition="in" filter="fade">
                                      <p:cBhvr>
                                        <p:cTn id="20" dur="2000"/>
                                        <p:tgtEl>
                                          <p:spTgt spid="1020944">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20944">
                                            <p:txEl>
                                              <p:pRg st="2" end="2"/>
                                            </p:txEl>
                                          </p:spTgt>
                                        </p:tgtEl>
                                        <p:attrNameLst>
                                          <p:attrName>style.visibility</p:attrName>
                                        </p:attrNameLst>
                                      </p:cBhvr>
                                      <p:to>
                                        <p:strVal val="visible"/>
                                      </p:to>
                                    </p:set>
                                    <p:animEffect transition="in" filter="fade">
                                      <p:cBhvr>
                                        <p:cTn id="23" dur="2000"/>
                                        <p:tgtEl>
                                          <p:spTgt spid="1020944">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20944">
                                            <p:txEl>
                                              <p:pRg st="4" end="4"/>
                                            </p:txEl>
                                          </p:spTgt>
                                        </p:tgtEl>
                                        <p:attrNameLst>
                                          <p:attrName>style.visibility</p:attrName>
                                        </p:attrNameLst>
                                      </p:cBhvr>
                                      <p:to>
                                        <p:strVal val="visible"/>
                                      </p:to>
                                    </p:set>
                                    <p:animEffect transition="in" filter="fade">
                                      <p:cBhvr>
                                        <p:cTn id="26" dur="2000"/>
                                        <p:tgtEl>
                                          <p:spTgt spid="1020944">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20944">
                                            <p:txEl>
                                              <p:pRg st="6" end="6"/>
                                            </p:txEl>
                                          </p:spTgt>
                                        </p:tgtEl>
                                        <p:attrNameLst>
                                          <p:attrName>style.visibility</p:attrName>
                                        </p:attrNameLst>
                                      </p:cBhvr>
                                      <p:to>
                                        <p:strVal val="visible"/>
                                      </p:to>
                                    </p:set>
                                    <p:animEffect transition="in" filter="fade">
                                      <p:cBhvr>
                                        <p:cTn id="29" dur="2000"/>
                                        <p:tgtEl>
                                          <p:spTgt spid="1020944">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20944">
                                            <p:txEl>
                                              <p:pRg st="8" end="8"/>
                                            </p:txEl>
                                          </p:spTgt>
                                        </p:tgtEl>
                                        <p:attrNameLst>
                                          <p:attrName>style.visibility</p:attrName>
                                        </p:attrNameLst>
                                      </p:cBhvr>
                                      <p:to>
                                        <p:strVal val="visible"/>
                                      </p:to>
                                    </p:set>
                                    <p:animEffect transition="in" filter="fade">
                                      <p:cBhvr>
                                        <p:cTn id="32" dur="2000"/>
                                        <p:tgtEl>
                                          <p:spTgt spid="1020944">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20944">
                                            <p:txEl>
                                              <p:pRg st="10" end="10"/>
                                            </p:txEl>
                                          </p:spTgt>
                                        </p:tgtEl>
                                        <p:attrNameLst>
                                          <p:attrName>style.visibility</p:attrName>
                                        </p:attrNameLst>
                                      </p:cBhvr>
                                      <p:to>
                                        <p:strVal val="visible"/>
                                      </p:to>
                                    </p:set>
                                    <p:animEffect transition="in" filter="fade">
                                      <p:cBhvr>
                                        <p:cTn id="35" dur="2000"/>
                                        <p:tgtEl>
                                          <p:spTgt spid="1020944">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20944">
                                            <p:txEl>
                                              <p:pRg st="11" end="11"/>
                                            </p:txEl>
                                          </p:spTgt>
                                        </p:tgtEl>
                                        <p:attrNameLst>
                                          <p:attrName>style.visibility</p:attrName>
                                        </p:attrNameLst>
                                      </p:cBhvr>
                                      <p:to>
                                        <p:strVal val="visible"/>
                                      </p:to>
                                    </p:set>
                                    <p:animEffect transition="in" filter="fade">
                                      <p:cBhvr>
                                        <p:cTn id="38" dur="2000"/>
                                        <p:tgtEl>
                                          <p:spTgt spid="102094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0944" grpId="0" build="allAtOnce" animBg="1"/>
      <p:bldP spid="10209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a:grpSpLocks/>
          </p:cNvGrpSpPr>
          <p:nvPr>
            <p:custDataLst>
              <p:tags r:id="rId2"/>
            </p:custDataLst>
          </p:nvPr>
        </p:nvGrpSpPr>
        <p:grpSpPr bwMode="auto">
          <a:xfrm>
            <a:off x="6929438" y="1905000"/>
            <a:ext cx="2001837" cy="4267200"/>
            <a:chOff x="4365" y="1200"/>
            <a:chExt cx="1261" cy="2688"/>
          </a:xfrm>
          <a:scene3d>
            <a:camera prst="orthographicFront">
              <a:rot lat="0" lon="0" rev="0"/>
            </a:camera>
            <a:lightRig rig="contrasting" dir="t">
              <a:rot lat="0" lon="0" rev="1500000"/>
            </a:lightRig>
          </a:scene3d>
        </p:grpSpPr>
        <p:pic>
          <p:nvPicPr>
            <p:cNvPr id="1002514" name="Picture 18" descr="Whitebark Pine"/>
            <p:cNvPicPr>
              <a:picLocks noChangeAspect="1" noChangeArrowheads="1"/>
            </p:cNvPicPr>
            <p:nvPr/>
          </p:nvPicPr>
          <p:blipFill>
            <a:blip r:embed="rId5" cstate="print"/>
            <a:srcRect/>
            <a:stretch>
              <a:fillRect/>
            </a:stretch>
          </p:blipFill>
          <p:spPr bwMode="auto">
            <a:xfrm>
              <a:off x="4365" y="1200"/>
              <a:ext cx="1261" cy="2352"/>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02515" name="Text Box 19"/>
            <p:cNvSpPr txBox="1">
              <a:spLocks noChangeArrowheads="1"/>
            </p:cNvSpPr>
            <p:nvPr/>
          </p:nvSpPr>
          <p:spPr bwMode="auto">
            <a:xfrm>
              <a:off x="4464" y="3638"/>
              <a:ext cx="1056" cy="250"/>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prstClr val="black"/>
                  </a:solidFill>
                  <a:effectLst>
                    <a:outerShdw blurRad="38100" dist="38100" dir="2700000" algn="tl">
                      <a:srgbClr val="C0C0C0"/>
                    </a:outerShdw>
                  </a:effectLst>
                  <a:latin typeface="Arial" charset="0"/>
                  <a:cs typeface="Arial" charset="0"/>
                </a:rPr>
                <a:t>Whitebark Pine - © 2007 Dr. Mark Brunell</a:t>
              </a:r>
            </a:p>
          </p:txBody>
        </p:sp>
      </p:grpSp>
      <p:sp>
        <p:nvSpPr>
          <p:cNvPr id="1002516" name="Rectangle 20"/>
          <p:cNvSpPr>
            <a:spLocks noGrp="1" noChangeArrowheads="1"/>
          </p:cNvSpPr>
          <p:nvPr>
            <p:ph idx="1"/>
          </p:nvPr>
        </p:nvSpPr>
        <p:spPr>
          <a:xfrm>
            <a:off x="457200" y="1600200"/>
            <a:ext cx="6324600" cy="4876800"/>
          </a:xfrm>
          <a:prstGeom prst="roundRect">
            <a:avLst>
              <a:gd name="adj" fmla="val 10032"/>
            </a:avLst>
          </a:prstGeom>
          <a:solidFill>
            <a:schemeClr val="bg1">
              <a:alpha val="67058"/>
            </a:schemeClr>
          </a:solidFill>
        </p:spPr>
        <p:txBody>
          <a:bodyPr lIns="274320" tIns="274320" rIns="274320" bIns="274320">
            <a:normAutofit fontScale="77500" lnSpcReduction="20000"/>
          </a:bodyPr>
          <a:lstStyle/>
          <a:p>
            <a:pPr marL="0" indent="0" eaLnBrk="1" hangingPunct="1">
              <a:lnSpc>
                <a:spcPct val="110000"/>
              </a:lnSpc>
              <a:spcBef>
                <a:spcPct val="50000"/>
              </a:spcBef>
              <a:buFontTx/>
              <a:buNone/>
            </a:pPr>
            <a:r>
              <a:rPr lang="en-CA" sz="1900" b="1" dirty="0" smtClean="0">
                <a:solidFill>
                  <a:srgbClr val="006600"/>
                </a:solidFill>
                <a:latin typeface="Arial" pitchFamily="34" charset="0"/>
                <a:cs typeface="Arial" pitchFamily="34" charset="0"/>
              </a:rPr>
              <a:t>FOREST AND RANGE PRACTICES ACT (FRPA) and Regulations</a:t>
            </a:r>
          </a:p>
          <a:p>
            <a:pPr marL="0" indent="0" eaLnBrk="1" hangingPunct="1">
              <a:lnSpc>
                <a:spcPct val="80000"/>
              </a:lnSpc>
              <a:spcBef>
                <a:spcPct val="50000"/>
              </a:spcBef>
              <a:buFontTx/>
              <a:buNone/>
            </a:pPr>
            <a:endParaRPr lang="en-CA" sz="1000" b="1"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Govern the activities of forest and range licensees</a:t>
            </a: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Sets the requirements for planning, road building, logging, reforestation, and grazing</a:t>
            </a:r>
          </a:p>
          <a:p>
            <a:pPr marL="358775" lvl="1" indent="-244475">
              <a:lnSpc>
                <a:spcPct val="110000"/>
              </a:lnSpc>
              <a:buClr>
                <a:srgbClr val="006600"/>
              </a:buClr>
              <a:buFontTx/>
              <a:buChar char="•"/>
            </a:pPr>
            <a:r>
              <a:rPr lang="en-CA" sz="1800" dirty="0" smtClean="0">
                <a:latin typeface="Arial" pitchFamily="34" charset="0"/>
                <a:cs typeface="Arial" pitchFamily="34" charset="0"/>
              </a:rPr>
              <a:t>Designed to deliver a careful balance of economic and environmental benefits across </a:t>
            </a:r>
            <a:r>
              <a:rPr lang="en-CA" sz="1800" dirty="0">
                <a:latin typeface="Arial" pitchFamily="34" charset="0"/>
                <a:cs typeface="Arial" pitchFamily="34" charset="0"/>
              </a:rPr>
              <a:t>the landscape simultaneously, and not one to the exclusion of the other.</a:t>
            </a:r>
            <a:endParaRPr lang="en-CA" sz="1800" dirty="0" smtClean="0">
              <a:latin typeface="Arial" pitchFamily="34" charset="0"/>
              <a:cs typeface="Arial" pitchFamily="34" charset="0"/>
            </a:endParaRPr>
          </a:p>
          <a:p>
            <a:pPr marL="358775" lvl="1" indent="-244475">
              <a:lnSpc>
                <a:spcPct val="110000"/>
              </a:lnSpc>
              <a:buClr>
                <a:srgbClr val="006600"/>
              </a:buClr>
              <a:buFontTx/>
              <a:buChar char="•"/>
            </a:pPr>
            <a:r>
              <a:rPr lang="en-CA" sz="1800" dirty="0" smtClean="0">
                <a:latin typeface="Arial" pitchFamily="34" charset="0"/>
                <a:cs typeface="Arial" pitchFamily="34" charset="0"/>
              </a:rPr>
              <a:t>Specifies requirements to </a:t>
            </a:r>
            <a:r>
              <a:rPr lang="en-CA" sz="1800" dirty="0">
                <a:latin typeface="Arial" pitchFamily="34" charset="0"/>
                <a:cs typeface="Arial" pitchFamily="34" charset="0"/>
              </a:rPr>
              <a:t>conserve soils, provide sustainable reforestation, and to protect riparian areas, fish and fish habitat, watersheds, biodiversity, and wildlife. </a:t>
            </a:r>
          </a:p>
          <a:p>
            <a:pPr marL="358775" lvl="1" indent="-244475" eaLnBrk="1" hangingPunct="1">
              <a:lnSpc>
                <a:spcPct val="110000"/>
              </a:lnSpc>
              <a:buClr>
                <a:srgbClr val="006600"/>
              </a:buClr>
              <a:buFontTx/>
              <a:buChar char="•"/>
            </a:pPr>
            <a:endParaRPr lang="en-CA" sz="1000" dirty="0" smtClean="0">
              <a:latin typeface="Arial" pitchFamily="34" charset="0"/>
              <a:cs typeface="Arial" pitchFamily="34" charset="0"/>
            </a:endParaRPr>
          </a:p>
          <a:p>
            <a:pPr marL="0" indent="0" eaLnBrk="1" hangingPunct="1">
              <a:lnSpc>
                <a:spcPct val="110000"/>
              </a:lnSpc>
              <a:buClr>
                <a:srgbClr val="006600"/>
              </a:buClr>
              <a:buFontTx/>
              <a:buNone/>
            </a:pPr>
            <a:endParaRPr lang="en-CA" sz="1200" dirty="0" smtClean="0">
              <a:latin typeface="Arial" pitchFamily="34" charset="0"/>
              <a:cs typeface="Arial" pitchFamily="34" charset="0"/>
            </a:endParaRPr>
          </a:p>
          <a:p>
            <a:pPr marL="0" indent="0" eaLnBrk="1" hangingPunct="1">
              <a:lnSpc>
                <a:spcPct val="110000"/>
              </a:lnSpc>
              <a:buClr>
                <a:srgbClr val="006600"/>
              </a:buClr>
              <a:buFontTx/>
              <a:buNone/>
            </a:pPr>
            <a:r>
              <a:rPr lang="en-CA" sz="1800" dirty="0" smtClean="0">
                <a:latin typeface="Arial" pitchFamily="34" charset="0"/>
                <a:cs typeface="Arial" pitchFamily="34" charset="0"/>
              </a:rPr>
              <a:t>Various measures, such as:</a:t>
            </a:r>
          </a:p>
          <a:p>
            <a:pPr marL="0" indent="0" eaLnBrk="1" hangingPunct="1">
              <a:lnSpc>
                <a:spcPct val="110000"/>
              </a:lnSpc>
              <a:buClr>
                <a:srgbClr val="006600"/>
              </a:buClr>
              <a:buFontTx/>
              <a:buNone/>
            </a:pPr>
            <a:endParaRPr lang="en-CA" sz="500" dirty="0" smtClean="0">
              <a:latin typeface="Arial" pitchFamily="34" charset="0"/>
              <a:cs typeface="Arial" pitchFamily="34" charset="0"/>
            </a:endParaRP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Identified Wildlife Management Strategy (IWMS)</a:t>
            </a: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Wildlife Habitat Features (WHFs)</a:t>
            </a: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Ungulate Winter Ranges (UWR)</a:t>
            </a:r>
          </a:p>
          <a:p>
            <a:pPr marL="358775" lvl="1" indent="-244475" eaLnBrk="1" hangingPunct="1">
              <a:lnSpc>
                <a:spcPct val="110000"/>
              </a:lnSpc>
              <a:buClr>
                <a:srgbClr val="006600"/>
              </a:buClr>
              <a:buFontTx/>
              <a:buChar char="•"/>
            </a:pPr>
            <a:r>
              <a:rPr lang="en-CA" sz="1800" dirty="0" smtClean="0">
                <a:latin typeface="Arial" pitchFamily="34" charset="0"/>
                <a:cs typeface="Arial" pitchFamily="34" charset="0"/>
              </a:rPr>
              <a:t>Wildlife Tree Retention Areas (WTRAs)</a:t>
            </a:r>
          </a:p>
        </p:txBody>
      </p:sp>
      <p:sp>
        <p:nvSpPr>
          <p:cNvPr id="1002517" name="Text Box 21"/>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02517"/>
                                        </p:tgtEl>
                                        <p:attrNameLst>
                                          <p:attrName>style.visibility</p:attrName>
                                        </p:attrNameLst>
                                      </p:cBhvr>
                                      <p:to>
                                        <p:strVal val="visible"/>
                                      </p:to>
                                    </p:set>
                                    <p:anim calcmode="lin" valueType="num">
                                      <p:cBhvr>
                                        <p:cTn id="7" dur="500" fill="hold"/>
                                        <p:tgtEl>
                                          <p:spTgt spid="1002517"/>
                                        </p:tgtEl>
                                        <p:attrNameLst>
                                          <p:attrName>ppt_w</p:attrName>
                                        </p:attrNameLst>
                                      </p:cBhvr>
                                      <p:tavLst>
                                        <p:tav tm="0">
                                          <p:val>
                                            <p:strVal val="#ppt_w*0.05"/>
                                          </p:val>
                                        </p:tav>
                                        <p:tav tm="100000">
                                          <p:val>
                                            <p:strVal val="#ppt_w"/>
                                          </p:val>
                                        </p:tav>
                                      </p:tavLst>
                                    </p:anim>
                                    <p:anim calcmode="lin" valueType="num">
                                      <p:cBhvr>
                                        <p:cTn id="8" dur="500" fill="hold"/>
                                        <p:tgtEl>
                                          <p:spTgt spid="1002517"/>
                                        </p:tgtEl>
                                        <p:attrNameLst>
                                          <p:attrName>ppt_h</p:attrName>
                                        </p:attrNameLst>
                                      </p:cBhvr>
                                      <p:tavLst>
                                        <p:tav tm="0">
                                          <p:val>
                                            <p:strVal val="#ppt_h"/>
                                          </p:val>
                                        </p:tav>
                                        <p:tav tm="100000">
                                          <p:val>
                                            <p:strVal val="#ppt_h"/>
                                          </p:val>
                                        </p:tav>
                                      </p:tavLst>
                                    </p:anim>
                                    <p:anim calcmode="lin" valueType="num">
                                      <p:cBhvr>
                                        <p:cTn id="9" dur="500" fill="hold"/>
                                        <p:tgtEl>
                                          <p:spTgt spid="1002517"/>
                                        </p:tgtEl>
                                        <p:attrNameLst>
                                          <p:attrName>ppt_x</p:attrName>
                                        </p:attrNameLst>
                                      </p:cBhvr>
                                      <p:tavLst>
                                        <p:tav tm="0">
                                          <p:val>
                                            <p:strVal val="#ppt_x-.2"/>
                                          </p:val>
                                        </p:tav>
                                        <p:tav tm="100000">
                                          <p:val>
                                            <p:strVal val="#ppt_x"/>
                                          </p:val>
                                        </p:tav>
                                      </p:tavLst>
                                    </p:anim>
                                    <p:anim calcmode="lin" valueType="num">
                                      <p:cBhvr>
                                        <p:cTn id="10" dur="500" fill="hold"/>
                                        <p:tgtEl>
                                          <p:spTgt spid="1002517"/>
                                        </p:tgtEl>
                                        <p:attrNameLst>
                                          <p:attrName>ppt_y</p:attrName>
                                        </p:attrNameLst>
                                      </p:cBhvr>
                                      <p:tavLst>
                                        <p:tav tm="0">
                                          <p:val>
                                            <p:strVal val="#ppt_y"/>
                                          </p:val>
                                        </p:tav>
                                        <p:tav tm="100000">
                                          <p:val>
                                            <p:strVal val="#ppt_y"/>
                                          </p:val>
                                        </p:tav>
                                      </p:tavLst>
                                    </p:anim>
                                    <p:animEffect transition="in" filter="fade">
                                      <p:cBhvr>
                                        <p:cTn id="11" dur="500"/>
                                        <p:tgtEl>
                                          <p:spTgt spid="1002517"/>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02516">
                                            <p:bg/>
                                          </p:spTgt>
                                        </p:tgtEl>
                                        <p:attrNameLst>
                                          <p:attrName>style.visibility</p:attrName>
                                        </p:attrNameLst>
                                      </p:cBhvr>
                                      <p:to>
                                        <p:strVal val="visible"/>
                                      </p:to>
                                    </p:set>
                                    <p:animEffect transition="in" filter="fade">
                                      <p:cBhvr>
                                        <p:cTn id="17" dur="2000"/>
                                        <p:tgtEl>
                                          <p:spTgt spid="1002516">
                                            <p:bg/>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02516">
                                            <p:txEl>
                                              <p:pRg st="0" end="0"/>
                                            </p:txEl>
                                          </p:spTgt>
                                        </p:tgtEl>
                                        <p:attrNameLst>
                                          <p:attrName>style.visibility</p:attrName>
                                        </p:attrNameLst>
                                      </p:cBhvr>
                                      <p:to>
                                        <p:strVal val="visible"/>
                                      </p:to>
                                    </p:set>
                                    <p:animEffect transition="in" filter="fade">
                                      <p:cBhvr>
                                        <p:cTn id="20" dur="2000"/>
                                        <p:tgtEl>
                                          <p:spTgt spid="1002516">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02516">
                                            <p:txEl>
                                              <p:pRg st="2" end="2"/>
                                            </p:txEl>
                                          </p:spTgt>
                                        </p:tgtEl>
                                        <p:attrNameLst>
                                          <p:attrName>style.visibility</p:attrName>
                                        </p:attrNameLst>
                                      </p:cBhvr>
                                      <p:to>
                                        <p:strVal val="visible"/>
                                      </p:to>
                                    </p:set>
                                    <p:animEffect transition="in" filter="fade">
                                      <p:cBhvr>
                                        <p:cTn id="23" dur="2000"/>
                                        <p:tgtEl>
                                          <p:spTgt spid="100251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02516">
                                            <p:txEl>
                                              <p:pRg st="3" end="3"/>
                                            </p:txEl>
                                          </p:spTgt>
                                        </p:tgtEl>
                                        <p:attrNameLst>
                                          <p:attrName>style.visibility</p:attrName>
                                        </p:attrNameLst>
                                      </p:cBhvr>
                                      <p:to>
                                        <p:strVal val="visible"/>
                                      </p:to>
                                    </p:set>
                                    <p:animEffect transition="in" filter="fade">
                                      <p:cBhvr>
                                        <p:cTn id="26" dur="2000"/>
                                        <p:tgtEl>
                                          <p:spTgt spid="1002516">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02516">
                                            <p:txEl>
                                              <p:pRg st="4" end="4"/>
                                            </p:txEl>
                                          </p:spTgt>
                                        </p:tgtEl>
                                        <p:attrNameLst>
                                          <p:attrName>style.visibility</p:attrName>
                                        </p:attrNameLst>
                                      </p:cBhvr>
                                      <p:to>
                                        <p:strVal val="visible"/>
                                      </p:to>
                                    </p:set>
                                    <p:animEffect transition="in" filter="fade">
                                      <p:cBhvr>
                                        <p:cTn id="29" dur="2000"/>
                                        <p:tgtEl>
                                          <p:spTgt spid="1002516">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02516">
                                            <p:txEl>
                                              <p:pRg st="5" end="5"/>
                                            </p:txEl>
                                          </p:spTgt>
                                        </p:tgtEl>
                                        <p:attrNameLst>
                                          <p:attrName>style.visibility</p:attrName>
                                        </p:attrNameLst>
                                      </p:cBhvr>
                                      <p:to>
                                        <p:strVal val="visible"/>
                                      </p:to>
                                    </p:set>
                                    <p:animEffect transition="in" filter="fade">
                                      <p:cBhvr>
                                        <p:cTn id="32" dur="2000"/>
                                        <p:tgtEl>
                                          <p:spTgt spid="1002516">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2516">
                                            <p:txEl>
                                              <p:pRg st="8" end="8"/>
                                            </p:txEl>
                                          </p:spTgt>
                                        </p:tgtEl>
                                        <p:attrNameLst>
                                          <p:attrName>style.visibility</p:attrName>
                                        </p:attrNameLst>
                                      </p:cBhvr>
                                      <p:to>
                                        <p:strVal val="visible"/>
                                      </p:to>
                                    </p:set>
                                    <p:animEffect transition="in" filter="fade">
                                      <p:cBhvr>
                                        <p:cTn id="35" dur="2000"/>
                                        <p:tgtEl>
                                          <p:spTgt spid="1002516">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02516">
                                            <p:txEl>
                                              <p:pRg st="10" end="10"/>
                                            </p:txEl>
                                          </p:spTgt>
                                        </p:tgtEl>
                                        <p:attrNameLst>
                                          <p:attrName>style.visibility</p:attrName>
                                        </p:attrNameLst>
                                      </p:cBhvr>
                                      <p:to>
                                        <p:strVal val="visible"/>
                                      </p:to>
                                    </p:set>
                                    <p:animEffect transition="in" filter="fade">
                                      <p:cBhvr>
                                        <p:cTn id="38" dur="2000"/>
                                        <p:tgtEl>
                                          <p:spTgt spid="1002516">
                                            <p:txEl>
                                              <p:pRg st="10" end="1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02516">
                                            <p:txEl>
                                              <p:pRg st="11" end="11"/>
                                            </p:txEl>
                                          </p:spTgt>
                                        </p:tgtEl>
                                        <p:attrNameLst>
                                          <p:attrName>style.visibility</p:attrName>
                                        </p:attrNameLst>
                                      </p:cBhvr>
                                      <p:to>
                                        <p:strVal val="visible"/>
                                      </p:to>
                                    </p:set>
                                    <p:animEffect transition="in" filter="fade">
                                      <p:cBhvr>
                                        <p:cTn id="41" dur="2000"/>
                                        <p:tgtEl>
                                          <p:spTgt spid="1002516">
                                            <p:txEl>
                                              <p:pRg st="11" end="11"/>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02516">
                                            <p:txEl>
                                              <p:pRg st="12" end="12"/>
                                            </p:txEl>
                                          </p:spTgt>
                                        </p:tgtEl>
                                        <p:attrNameLst>
                                          <p:attrName>style.visibility</p:attrName>
                                        </p:attrNameLst>
                                      </p:cBhvr>
                                      <p:to>
                                        <p:strVal val="visible"/>
                                      </p:to>
                                    </p:set>
                                    <p:animEffect transition="in" filter="fade">
                                      <p:cBhvr>
                                        <p:cTn id="44" dur="2000"/>
                                        <p:tgtEl>
                                          <p:spTgt spid="1002516">
                                            <p:txEl>
                                              <p:pRg st="12" end="12"/>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02516">
                                            <p:txEl>
                                              <p:pRg st="13" end="13"/>
                                            </p:txEl>
                                          </p:spTgt>
                                        </p:tgtEl>
                                        <p:attrNameLst>
                                          <p:attrName>style.visibility</p:attrName>
                                        </p:attrNameLst>
                                      </p:cBhvr>
                                      <p:to>
                                        <p:strVal val="visible"/>
                                      </p:to>
                                    </p:set>
                                    <p:animEffect transition="in" filter="fade">
                                      <p:cBhvr>
                                        <p:cTn id="47" dur="2000"/>
                                        <p:tgtEl>
                                          <p:spTgt spid="100251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2516" grpId="0" build="allAtOnce" animBg="1"/>
      <p:bldP spid="10025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562" name="Text Box 18"/>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
        <p:nvSpPr>
          <p:cNvPr id="1004563" name="Rectangle 19"/>
          <p:cNvSpPr>
            <a:spLocks noGrp="1" noChangeArrowheads="1"/>
          </p:cNvSpPr>
          <p:nvPr>
            <p:ph idx="1"/>
          </p:nvPr>
        </p:nvSpPr>
        <p:spPr>
          <a:xfrm>
            <a:off x="228600" y="1524000"/>
            <a:ext cx="8686800" cy="3505200"/>
          </a:xfrm>
          <a:prstGeom prst="roundRect">
            <a:avLst>
              <a:gd name="adj" fmla="val 12384"/>
            </a:avLst>
          </a:prstGeom>
          <a:solidFill>
            <a:schemeClr val="bg1">
              <a:alpha val="67058"/>
            </a:schemeClr>
          </a:solidFill>
        </p:spPr>
        <p:txBody>
          <a:bodyPr lIns="274320" tIns="274320" rIns="274320" bIns="274320">
            <a:normAutofit fontScale="92500" lnSpcReduction="20000"/>
          </a:bodyPr>
          <a:lstStyle/>
          <a:p>
            <a:pPr eaLnBrk="1" hangingPunct="1">
              <a:lnSpc>
                <a:spcPct val="80000"/>
              </a:lnSpc>
              <a:spcBef>
                <a:spcPct val="50000"/>
              </a:spcBef>
              <a:buFontTx/>
              <a:buNone/>
            </a:pPr>
            <a:r>
              <a:rPr lang="en-CA" sz="2100" b="1" dirty="0" smtClean="0">
                <a:solidFill>
                  <a:srgbClr val="006600"/>
                </a:solidFill>
                <a:latin typeface="Arial" pitchFamily="34" charset="0"/>
                <a:cs typeface="Arial" pitchFamily="34" charset="0"/>
              </a:rPr>
              <a:t>FOREST AND RANGE PRACTICES ACT </a:t>
            </a:r>
          </a:p>
          <a:p>
            <a:pPr eaLnBrk="1" hangingPunct="1">
              <a:lnSpc>
                <a:spcPct val="80000"/>
              </a:lnSpc>
              <a:spcBef>
                <a:spcPct val="50000"/>
              </a:spcBef>
              <a:buFontTx/>
              <a:buNone/>
            </a:pPr>
            <a:endParaRPr lang="en-CA" sz="1000" b="1" dirty="0" smtClean="0">
              <a:solidFill>
                <a:srgbClr val="006600"/>
              </a:solidFill>
              <a:latin typeface="Arial" pitchFamily="34" charset="0"/>
              <a:cs typeface="Arial" pitchFamily="34" charset="0"/>
            </a:endParaRPr>
          </a:p>
          <a:p>
            <a:pPr eaLnBrk="1" hangingPunct="1">
              <a:lnSpc>
                <a:spcPct val="80000"/>
              </a:lnSpc>
              <a:spcBef>
                <a:spcPct val="0"/>
              </a:spcBef>
              <a:buFontTx/>
              <a:buNone/>
            </a:pPr>
            <a:r>
              <a:rPr lang="en-CA" sz="1900" b="1" dirty="0" smtClean="0">
                <a:solidFill>
                  <a:srgbClr val="006600"/>
                </a:solidFill>
                <a:latin typeface="Arial" pitchFamily="34" charset="0"/>
                <a:cs typeface="Arial" pitchFamily="34" charset="0"/>
              </a:rPr>
              <a:t>Identified Wildlife Management Strategy (IWMS)</a:t>
            </a:r>
          </a:p>
          <a:p>
            <a:pPr marL="179388" indent="-179388" eaLnBrk="1" hangingPunct="1">
              <a:lnSpc>
                <a:spcPct val="110000"/>
              </a:lnSpc>
              <a:spcBef>
                <a:spcPct val="50000"/>
              </a:spcBef>
              <a:buFontTx/>
              <a:buNone/>
            </a:pPr>
            <a:endParaRPr lang="en-CA" sz="800" b="1" dirty="0" smtClean="0">
              <a:solidFill>
                <a:srgbClr val="006600"/>
              </a:solidFill>
              <a:latin typeface="Arial" pitchFamily="34" charset="0"/>
              <a:cs typeface="Arial" pitchFamily="34" charset="0"/>
            </a:endParaRPr>
          </a:p>
          <a:p>
            <a:pPr marL="261938" indent="-261938" eaLnBrk="1" hangingPunct="1">
              <a:lnSpc>
                <a:spcPct val="110000"/>
              </a:lnSpc>
              <a:buClr>
                <a:srgbClr val="006600"/>
              </a:buClr>
            </a:pPr>
            <a:r>
              <a:rPr lang="en-CA" sz="1800" dirty="0" smtClean="0">
                <a:latin typeface="Arial" pitchFamily="34" charset="0"/>
                <a:cs typeface="Arial" pitchFamily="34" charset="0"/>
              </a:rPr>
              <a:t>Provides direction, policy, procedures and guidelines for managing identified Wildlife including all flora, fauna and plant communities</a:t>
            </a:r>
          </a:p>
          <a:p>
            <a:pPr marL="261938" indent="-261938" eaLnBrk="1" hangingPunct="1">
              <a:lnSpc>
                <a:spcPct val="110000"/>
              </a:lnSpc>
              <a:buClr>
                <a:srgbClr val="006600"/>
              </a:buClr>
            </a:pPr>
            <a:endParaRPr lang="en-CA" sz="800" dirty="0" smtClean="0">
              <a:latin typeface="Arial" pitchFamily="34" charset="0"/>
              <a:cs typeface="Arial" pitchFamily="34" charset="0"/>
            </a:endParaRPr>
          </a:p>
          <a:p>
            <a:pPr marL="261938" indent="-261938" eaLnBrk="1" hangingPunct="1">
              <a:lnSpc>
                <a:spcPct val="110000"/>
              </a:lnSpc>
              <a:buClr>
                <a:srgbClr val="006600"/>
              </a:buClr>
            </a:pPr>
            <a:r>
              <a:rPr lang="en-CA" sz="1800" dirty="0" smtClean="0">
                <a:latin typeface="Arial" pitchFamily="34" charset="0"/>
                <a:cs typeface="Arial" pitchFamily="34" charset="0"/>
              </a:rPr>
              <a:t>Includes Species at Risk and Regionally Important Wildlife (RIW) considered to require special management</a:t>
            </a:r>
          </a:p>
          <a:p>
            <a:pPr marL="261938" indent="-261938" eaLnBrk="1" hangingPunct="1">
              <a:lnSpc>
                <a:spcPct val="110000"/>
              </a:lnSpc>
              <a:buClr>
                <a:srgbClr val="006600"/>
              </a:buClr>
            </a:pPr>
            <a:endParaRPr lang="en-CA" sz="600" dirty="0" smtClean="0">
              <a:latin typeface="Arial" pitchFamily="34" charset="0"/>
              <a:cs typeface="Arial" pitchFamily="34" charset="0"/>
            </a:endParaRPr>
          </a:p>
          <a:p>
            <a:pPr marL="261938" indent="-261938">
              <a:lnSpc>
                <a:spcPct val="110000"/>
              </a:lnSpc>
              <a:buClr>
                <a:srgbClr val="006600"/>
              </a:buClr>
            </a:pPr>
            <a:r>
              <a:rPr lang="en-CA" sz="1800" dirty="0" smtClean="0">
                <a:latin typeface="Arial" pitchFamily="34" charset="0"/>
                <a:cs typeface="Arial" pitchFamily="34" charset="0"/>
              </a:rPr>
              <a:t>Managed through the establishment of Wildlife Habitat Areas, implementation of General Wildlife Measures or other management practices specified </a:t>
            </a:r>
            <a:r>
              <a:rPr lang="en-CA" sz="1800" dirty="0">
                <a:latin typeface="Arial" pitchFamily="34" charset="0"/>
                <a:cs typeface="Arial" pitchFamily="34" charset="0"/>
              </a:rPr>
              <a:t>in strategic or landscape level plans</a:t>
            </a:r>
          </a:p>
          <a:p>
            <a:pPr marL="261938" indent="-261938" eaLnBrk="1" hangingPunct="1">
              <a:lnSpc>
                <a:spcPct val="110000"/>
              </a:lnSpc>
              <a:buClr>
                <a:srgbClr val="006600"/>
              </a:buClr>
            </a:pPr>
            <a:endParaRPr lang="en-CA" sz="1800" dirty="0" smtClean="0">
              <a:latin typeface="Arial" pitchFamily="34" charset="0"/>
              <a:cs typeface="Arial" pitchFamily="34" charset="0"/>
            </a:endParaRPr>
          </a:p>
        </p:txBody>
      </p:sp>
      <p:grpSp>
        <p:nvGrpSpPr>
          <p:cNvPr id="3" name="Group 36"/>
          <p:cNvGrpSpPr>
            <a:grpSpLocks/>
          </p:cNvGrpSpPr>
          <p:nvPr>
            <p:custDataLst>
              <p:tags r:id="rId2"/>
            </p:custDataLst>
          </p:nvPr>
        </p:nvGrpSpPr>
        <p:grpSpPr bwMode="auto">
          <a:xfrm>
            <a:off x="1403648" y="4653136"/>
            <a:ext cx="2057400" cy="1960562"/>
            <a:chOff x="2304" y="2989"/>
            <a:chExt cx="1296" cy="1235"/>
          </a:xfrm>
          <a:scene3d>
            <a:camera prst="orthographicFront">
              <a:rot lat="0" lon="0" rev="0"/>
            </a:camera>
            <a:lightRig rig="contrasting" dir="t">
              <a:rot lat="0" lon="0" rev="1500000"/>
            </a:lightRig>
          </a:scene3d>
        </p:grpSpPr>
        <p:sp>
          <p:nvSpPr>
            <p:cNvPr id="1004568" name="Text Box 24"/>
            <p:cNvSpPr txBox="1">
              <a:spLocks noChangeArrowheads="1"/>
            </p:cNvSpPr>
            <p:nvPr/>
          </p:nvSpPr>
          <p:spPr bwMode="auto">
            <a:xfrm>
              <a:off x="2304" y="4070"/>
              <a:ext cx="1296" cy="154"/>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dirty="0">
                  <a:solidFill>
                    <a:prstClr val="white"/>
                  </a:solidFill>
                  <a:effectLst>
                    <a:outerShdw blurRad="38100" dist="38100" dir="2700000" algn="tl">
                      <a:srgbClr val="C0C0C0"/>
                    </a:outerShdw>
                  </a:effectLst>
                  <a:latin typeface="Arial" charset="0"/>
                  <a:cs typeface="Arial" charset="0"/>
                </a:rPr>
                <a:t>Northern </a:t>
              </a:r>
              <a:r>
                <a:rPr lang="en-CA" sz="1000" dirty="0" err="1">
                  <a:solidFill>
                    <a:prstClr val="white"/>
                  </a:solidFill>
                  <a:effectLst>
                    <a:outerShdw blurRad="38100" dist="38100" dir="2700000" algn="tl">
                      <a:srgbClr val="C0C0C0"/>
                    </a:outerShdw>
                  </a:effectLst>
                  <a:latin typeface="Arial" charset="0"/>
                  <a:cs typeface="Arial" charset="0"/>
                </a:rPr>
                <a:t>Myotis</a:t>
              </a:r>
              <a:r>
                <a:rPr lang="en-CA" sz="1000" dirty="0">
                  <a:solidFill>
                    <a:prstClr val="white"/>
                  </a:solidFill>
                  <a:effectLst>
                    <a:outerShdw blurRad="38100" dist="38100" dir="2700000" algn="tl">
                      <a:srgbClr val="C0C0C0"/>
                    </a:outerShdw>
                  </a:effectLst>
                  <a:latin typeface="Arial" charset="0"/>
                  <a:cs typeface="Arial" charset="0"/>
                </a:rPr>
                <a:t> – Rob Robbins</a:t>
              </a:r>
            </a:p>
          </p:txBody>
        </p:sp>
        <p:pic>
          <p:nvPicPr>
            <p:cNvPr id="1004569" name="Picture 25" descr="Northern Myotis"/>
            <p:cNvPicPr>
              <a:picLocks noChangeAspect="1" noChangeArrowheads="1"/>
            </p:cNvPicPr>
            <p:nvPr/>
          </p:nvPicPr>
          <p:blipFill>
            <a:blip r:embed="rId6" cstate="print"/>
            <a:srcRect/>
            <a:stretch>
              <a:fillRect/>
            </a:stretch>
          </p:blipFill>
          <p:spPr bwMode="auto">
            <a:xfrm>
              <a:off x="2407" y="2989"/>
              <a:ext cx="1063" cy="1041"/>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4" name="Group 37"/>
          <p:cNvGrpSpPr>
            <a:grpSpLocks/>
          </p:cNvGrpSpPr>
          <p:nvPr>
            <p:custDataLst>
              <p:tags r:id="rId3"/>
            </p:custDataLst>
          </p:nvPr>
        </p:nvGrpSpPr>
        <p:grpSpPr bwMode="auto">
          <a:xfrm>
            <a:off x="5580112" y="4725144"/>
            <a:ext cx="2209800" cy="1947862"/>
            <a:chOff x="3888" y="2997"/>
            <a:chExt cx="1392" cy="1227"/>
          </a:xfrm>
          <a:scene3d>
            <a:camera prst="orthographicFront">
              <a:rot lat="0" lon="0" rev="0"/>
            </a:camera>
            <a:lightRig rig="contrasting" dir="t">
              <a:rot lat="0" lon="0" rev="1500000"/>
            </a:lightRig>
          </a:scene3d>
        </p:grpSpPr>
        <p:sp>
          <p:nvSpPr>
            <p:cNvPr id="1004571" name="Text Box 27"/>
            <p:cNvSpPr txBox="1">
              <a:spLocks noChangeArrowheads="1"/>
            </p:cNvSpPr>
            <p:nvPr/>
          </p:nvSpPr>
          <p:spPr bwMode="auto">
            <a:xfrm>
              <a:off x="3888" y="4070"/>
              <a:ext cx="1392" cy="154"/>
            </a:xfrm>
            <a:prstGeom prst="rect">
              <a:avLst/>
            </a:prstGeom>
            <a:noFill/>
            <a:ln w="9525">
              <a:noFill/>
              <a:miter lim="800000"/>
              <a:headEnd/>
              <a:tailEnd/>
            </a:ln>
            <a:effectLst>
              <a:outerShdw blurRad="149987" dist="250190" dir="8460000" algn="ctr">
                <a:srgbClr val="000000">
                  <a:alpha val="28000"/>
                </a:srgbClr>
              </a:outerShdw>
            </a:effectLst>
            <a:sp3d prstMaterial="metal">
              <a:bevelT w="88900" h="88900"/>
            </a:sp3d>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Sharp-Tailed Grouse – Cindy Grey</a:t>
              </a:r>
            </a:p>
          </p:txBody>
        </p:sp>
        <p:pic>
          <p:nvPicPr>
            <p:cNvPr id="1004572" name="Picture 28" descr="Sharp-Tailed Grouse"/>
            <p:cNvPicPr>
              <a:picLocks noChangeAspect="1" noChangeArrowheads="1"/>
            </p:cNvPicPr>
            <p:nvPr/>
          </p:nvPicPr>
          <p:blipFill>
            <a:blip r:embed="rId7" cstate="print"/>
            <a:srcRect/>
            <a:stretch>
              <a:fillRect/>
            </a:stretch>
          </p:blipFill>
          <p:spPr bwMode="auto">
            <a:xfrm>
              <a:off x="4039" y="2997"/>
              <a:ext cx="1059" cy="1033"/>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04562"/>
                                        </p:tgtEl>
                                        <p:attrNameLst>
                                          <p:attrName>style.visibility</p:attrName>
                                        </p:attrNameLst>
                                      </p:cBhvr>
                                      <p:to>
                                        <p:strVal val="visible"/>
                                      </p:to>
                                    </p:set>
                                    <p:anim calcmode="lin" valueType="num">
                                      <p:cBhvr>
                                        <p:cTn id="7" dur="500" fill="hold"/>
                                        <p:tgtEl>
                                          <p:spTgt spid="1004562"/>
                                        </p:tgtEl>
                                        <p:attrNameLst>
                                          <p:attrName>ppt_w</p:attrName>
                                        </p:attrNameLst>
                                      </p:cBhvr>
                                      <p:tavLst>
                                        <p:tav tm="0">
                                          <p:val>
                                            <p:strVal val="#ppt_w*0.05"/>
                                          </p:val>
                                        </p:tav>
                                        <p:tav tm="100000">
                                          <p:val>
                                            <p:strVal val="#ppt_w"/>
                                          </p:val>
                                        </p:tav>
                                      </p:tavLst>
                                    </p:anim>
                                    <p:anim calcmode="lin" valueType="num">
                                      <p:cBhvr>
                                        <p:cTn id="8" dur="500" fill="hold"/>
                                        <p:tgtEl>
                                          <p:spTgt spid="1004562"/>
                                        </p:tgtEl>
                                        <p:attrNameLst>
                                          <p:attrName>ppt_h</p:attrName>
                                        </p:attrNameLst>
                                      </p:cBhvr>
                                      <p:tavLst>
                                        <p:tav tm="0">
                                          <p:val>
                                            <p:strVal val="#ppt_h"/>
                                          </p:val>
                                        </p:tav>
                                        <p:tav tm="100000">
                                          <p:val>
                                            <p:strVal val="#ppt_h"/>
                                          </p:val>
                                        </p:tav>
                                      </p:tavLst>
                                    </p:anim>
                                    <p:anim calcmode="lin" valueType="num">
                                      <p:cBhvr>
                                        <p:cTn id="9" dur="500" fill="hold"/>
                                        <p:tgtEl>
                                          <p:spTgt spid="1004562"/>
                                        </p:tgtEl>
                                        <p:attrNameLst>
                                          <p:attrName>ppt_x</p:attrName>
                                        </p:attrNameLst>
                                      </p:cBhvr>
                                      <p:tavLst>
                                        <p:tav tm="0">
                                          <p:val>
                                            <p:strVal val="#ppt_x-.2"/>
                                          </p:val>
                                        </p:tav>
                                        <p:tav tm="100000">
                                          <p:val>
                                            <p:strVal val="#ppt_x"/>
                                          </p:val>
                                        </p:tav>
                                      </p:tavLst>
                                    </p:anim>
                                    <p:anim calcmode="lin" valueType="num">
                                      <p:cBhvr>
                                        <p:cTn id="10" dur="500" fill="hold"/>
                                        <p:tgtEl>
                                          <p:spTgt spid="1004562"/>
                                        </p:tgtEl>
                                        <p:attrNameLst>
                                          <p:attrName>ppt_y</p:attrName>
                                        </p:attrNameLst>
                                      </p:cBhvr>
                                      <p:tavLst>
                                        <p:tav tm="0">
                                          <p:val>
                                            <p:strVal val="#ppt_y"/>
                                          </p:val>
                                        </p:tav>
                                        <p:tav tm="100000">
                                          <p:val>
                                            <p:strVal val="#ppt_y"/>
                                          </p:val>
                                        </p:tav>
                                      </p:tavLst>
                                    </p:anim>
                                    <p:animEffect transition="in" filter="fade">
                                      <p:cBhvr>
                                        <p:cTn id="11" dur="500"/>
                                        <p:tgtEl>
                                          <p:spTgt spid="1004562"/>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04563">
                                            <p:bg/>
                                          </p:spTgt>
                                        </p:tgtEl>
                                        <p:attrNameLst>
                                          <p:attrName>style.visibility</p:attrName>
                                        </p:attrNameLst>
                                      </p:cBhvr>
                                      <p:to>
                                        <p:strVal val="visible"/>
                                      </p:to>
                                    </p:set>
                                    <p:animEffect transition="in" filter="fade">
                                      <p:cBhvr>
                                        <p:cTn id="20" dur="2000"/>
                                        <p:tgtEl>
                                          <p:spTgt spid="1004563">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04563">
                                            <p:txEl>
                                              <p:pRg st="0" end="0"/>
                                            </p:txEl>
                                          </p:spTgt>
                                        </p:tgtEl>
                                        <p:attrNameLst>
                                          <p:attrName>style.visibility</p:attrName>
                                        </p:attrNameLst>
                                      </p:cBhvr>
                                      <p:to>
                                        <p:strVal val="visible"/>
                                      </p:to>
                                    </p:set>
                                    <p:animEffect transition="in" filter="fade">
                                      <p:cBhvr>
                                        <p:cTn id="23" dur="2000"/>
                                        <p:tgtEl>
                                          <p:spTgt spid="1004563">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04563">
                                            <p:txEl>
                                              <p:pRg st="2" end="2"/>
                                            </p:txEl>
                                          </p:spTgt>
                                        </p:tgtEl>
                                        <p:attrNameLst>
                                          <p:attrName>style.visibility</p:attrName>
                                        </p:attrNameLst>
                                      </p:cBhvr>
                                      <p:to>
                                        <p:strVal val="visible"/>
                                      </p:to>
                                    </p:set>
                                    <p:animEffect transition="in" filter="fade">
                                      <p:cBhvr>
                                        <p:cTn id="26" dur="2000"/>
                                        <p:tgtEl>
                                          <p:spTgt spid="1004563">
                                            <p:txEl>
                                              <p:pRg st="2" end="2"/>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04563">
                                            <p:txEl>
                                              <p:pRg st="4" end="4"/>
                                            </p:txEl>
                                          </p:spTgt>
                                        </p:tgtEl>
                                        <p:attrNameLst>
                                          <p:attrName>style.visibility</p:attrName>
                                        </p:attrNameLst>
                                      </p:cBhvr>
                                      <p:to>
                                        <p:strVal val="visible"/>
                                      </p:to>
                                    </p:set>
                                    <p:animEffect transition="in" filter="fade">
                                      <p:cBhvr>
                                        <p:cTn id="29" dur="2000"/>
                                        <p:tgtEl>
                                          <p:spTgt spid="100456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04563">
                                            <p:txEl>
                                              <p:pRg st="6" end="6"/>
                                            </p:txEl>
                                          </p:spTgt>
                                        </p:tgtEl>
                                        <p:attrNameLst>
                                          <p:attrName>style.visibility</p:attrName>
                                        </p:attrNameLst>
                                      </p:cBhvr>
                                      <p:to>
                                        <p:strVal val="visible"/>
                                      </p:to>
                                    </p:set>
                                    <p:animEffect transition="in" filter="fade">
                                      <p:cBhvr>
                                        <p:cTn id="32" dur="2000"/>
                                        <p:tgtEl>
                                          <p:spTgt spid="1004563">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4563">
                                            <p:txEl>
                                              <p:pRg st="8" end="8"/>
                                            </p:txEl>
                                          </p:spTgt>
                                        </p:tgtEl>
                                        <p:attrNameLst>
                                          <p:attrName>style.visibility</p:attrName>
                                        </p:attrNameLst>
                                      </p:cBhvr>
                                      <p:to>
                                        <p:strVal val="visible"/>
                                      </p:to>
                                    </p:set>
                                    <p:animEffect transition="in" filter="fade">
                                      <p:cBhvr>
                                        <p:cTn id="35" dur="2000"/>
                                        <p:tgtEl>
                                          <p:spTgt spid="10045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562" grpId="0"/>
      <p:bldP spid="1004563" grpId="0"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6607" name="Picture 15" descr="Great Blue Heron"/>
          <p:cNvPicPr>
            <a:picLocks noChangeAspect="1" noChangeArrowheads="1"/>
          </p:cNvPicPr>
          <p:nvPr>
            <p:custDataLst>
              <p:tags r:id="rId2"/>
            </p:custDataLst>
          </p:nvPr>
        </p:nvPicPr>
        <p:blipFill>
          <a:blip r:embed="rId5" cstate="print"/>
          <a:srcRect l="8009" r="7077"/>
          <a:stretch>
            <a:fillRect/>
          </a:stretch>
        </p:blipFill>
        <p:spPr bwMode="auto">
          <a:xfrm>
            <a:off x="304800" y="1752600"/>
            <a:ext cx="2794000" cy="411480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06608" name="Text Box 16"/>
          <p:cNvSpPr txBox="1">
            <a:spLocks noChangeArrowheads="1"/>
          </p:cNvSpPr>
          <p:nvPr/>
        </p:nvSpPr>
        <p:spPr bwMode="auto">
          <a:xfrm>
            <a:off x="304800" y="6043613"/>
            <a:ext cx="2895600" cy="433387"/>
          </a:xfrm>
          <a:prstGeom prst="rect">
            <a:avLst/>
          </a:prstGeom>
          <a:noFill/>
          <a:ln w="9525">
            <a:noFill/>
            <a:miter lim="800000"/>
            <a:headEnd/>
            <a:tailEnd/>
          </a:ln>
          <a:effectLst/>
        </p:spPr>
        <p:txBody>
          <a:bodyPr>
            <a:spAutoFit/>
          </a:bodyPr>
          <a:lstStyle/>
          <a:p>
            <a:pPr algn="ctr" fontAlgn="base">
              <a:lnSpc>
                <a:spcPct val="80000"/>
              </a:lnSpc>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Great Blue Heron Nest - Mike Baird, bairdphotos.com</a:t>
            </a:r>
            <a:r>
              <a:rPr lang="en-CA">
                <a:solidFill>
                  <a:prstClr val="black"/>
                </a:solidFill>
                <a:effectLst>
                  <a:outerShdw blurRad="38100" dist="38100" dir="2700000" algn="tl">
                    <a:srgbClr val="C0C0C0"/>
                  </a:outerShdw>
                </a:effectLst>
                <a:latin typeface="Arial" charset="0"/>
                <a:cs typeface="Arial" charset="0"/>
              </a:rPr>
              <a:t> </a:t>
            </a:r>
          </a:p>
        </p:txBody>
      </p:sp>
      <p:sp>
        <p:nvSpPr>
          <p:cNvPr id="1006609" name="Rectangle 17"/>
          <p:cNvSpPr>
            <a:spLocks noGrp="1" noChangeArrowheads="1"/>
          </p:cNvSpPr>
          <p:nvPr>
            <p:ph idx="1"/>
          </p:nvPr>
        </p:nvSpPr>
        <p:spPr>
          <a:xfrm>
            <a:off x="3491880" y="1600200"/>
            <a:ext cx="5328592" cy="5029200"/>
          </a:xfrm>
          <a:prstGeom prst="roundRect">
            <a:avLst>
              <a:gd name="adj" fmla="val 8526"/>
            </a:avLst>
          </a:prstGeom>
          <a:solidFill>
            <a:schemeClr val="bg1">
              <a:alpha val="67058"/>
            </a:schemeClr>
          </a:solidFill>
        </p:spPr>
        <p:txBody>
          <a:bodyPr lIns="274320" tIns="274320" rIns="274320" bIns="274320">
            <a:normAutofit fontScale="85000" lnSpcReduction="20000"/>
          </a:bodyPr>
          <a:lstStyle/>
          <a:p>
            <a:pPr eaLnBrk="1" hangingPunct="1">
              <a:lnSpc>
                <a:spcPct val="80000"/>
              </a:lnSpc>
              <a:spcBef>
                <a:spcPct val="0"/>
              </a:spcBef>
              <a:buFontTx/>
              <a:buNone/>
            </a:pPr>
            <a:r>
              <a:rPr lang="en-CA" sz="2100" b="1" dirty="0" smtClean="0">
                <a:solidFill>
                  <a:srgbClr val="006600"/>
                </a:solidFill>
                <a:latin typeface="Arial" pitchFamily="34" charset="0"/>
                <a:cs typeface="Arial" pitchFamily="34" charset="0"/>
              </a:rPr>
              <a:t>FOREST AND RANGE PRACTICES ACT</a:t>
            </a:r>
          </a:p>
          <a:p>
            <a:pPr eaLnBrk="1" hangingPunct="1">
              <a:lnSpc>
                <a:spcPct val="80000"/>
              </a:lnSpc>
              <a:spcBef>
                <a:spcPct val="50000"/>
              </a:spcBef>
              <a:buFontTx/>
              <a:buNone/>
            </a:pPr>
            <a:endParaRPr lang="en-CA" sz="1000" dirty="0" smtClean="0">
              <a:solidFill>
                <a:srgbClr val="006600"/>
              </a:solidFill>
              <a:latin typeface="Arial" pitchFamily="34" charset="0"/>
              <a:cs typeface="Arial" pitchFamily="34" charset="0"/>
            </a:endParaRPr>
          </a:p>
          <a:p>
            <a:pPr eaLnBrk="1" hangingPunct="1">
              <a:lnSpc>
                <a:spcPct val="80000"/>
              </a:lnSpc>
              <a:spcBef>
                <a:spcPct val="0"/>
              </a:spcBef>
              <a:buFontTx/>
              <a:buNone/>
            </a:pPr>
            <a:r>
              <a:rPr lang="en-CA" sz="2100" b="1" dirty="0" smtClean="0">
                <a:solidFill>
                  <a:srgbClr val="006600"/>
                </a:solidFill>
                <a:latin typeface="Arial" pitchFamily="34" charset="0"/>
                <a:cs typeface="Arial" pitchFamily="34" charset="0"/>
              </a:rPr>
              <a:t>Wildlife Habitat Features</a:t>
            </a:r>
          </a:p>
          <a:p>
            <a:pPr eaLnBrk="1" hangingPunct="1">
              <a:lnSpc>
                <a:spcPct val="80000"/>
              </a:lnSpc>
              <a:spcBef>
                <a:spcPct val="50000"/>
              </a:spcBef>
              <a:buFontTx/>
              <a:buNone/>
            </a:pPr>
            <a:endParaRPr lang="en-CA" sz="1000" b="1" dirty="0" smtClean="0">
              <a:solidFill>
                <a:srgbClr val="006600"/>
              </a:solidFill>
              <a:latin typeface="Arial" pitchFamily="34" charset="0"/>
              <a:cs typeface="Arial" pitchFamily="34" charset="0"/>
            </a:endParaRPr>
          </a:p>
          <a:p>
            <a:pPr marL="261938" indent="-261938">
              <a:lnSpc>
                <a:spcPct val="120000"/>
              </a:lnSpc>
              <a:buClr>
                <a:srgbClr val="006600"/>
              </a:buClr>
            </a:pPr>
            <a:r>
              <a:rPr lang="en-CA" sz="1800" dirty="0" smtClean="0">
                <a:latin typeface="Arial" pitchFamily="34" charset="0"/>
                <a:cs typeface="Arial" pitchFamily="34" charset="0"/>
              </a:rPr>
              <a:t>A feature used by a wildlife species for </a:t>
            </a:r>
            <a:r>
              <a:rPr lang="en-CA" sz="1800" dirty="0">
                <a:latin typeface="Arial" pitchFamily="34" charset="0"/>
                <a:cs typeface="Arial" pitchFamily="34" charset="0"/>
              </a:rPr>
              <a:t>one or more of its important habitat requirements </a:t>
            </a:r>
            <a:endParaRPr lang="en-CA" sz="900" dirty="0" smtClean="0">
              <a:latin typeface="Arial" pitchFamily="34" charset="0"/>
              <a:cs typeface="Arial" pitchFamily="34" charset="0"/>
            </a:endParaRPr>
          </a:p>
          <a:p>
            <a:pPr marL="261938" indent="-261938">
              <a:lnSpc>
                <a:spcPct val="120000"/>
              </a:lnSpc>
              <a:buClr>
                <a:srgbClr val="006600"/>
              </a:buClr>
            </a:pPr>
            <a:r>
              <a:rPr lang="en-CA" sz="1800" dirty="0" smtClean="0">
                <a:latin typeface="Arial" pitchFamily="34" charset="0"/>
                <a:cs typeface="Arial" pitchFamily="34" charset="0"/>
              </a:rPr>
              <a:t>Special management is required to </a:t>
            </a:r>
            <a:r>
              <a:rPr lang="en-CA" sz="1800" dirty="0">
                <a:latin typeface="Arial" pitchFamily="34" charset="0"/>
                <a:cs typeface="Arial" pitchFamily="34" charset="0"/>
              </a:rPr>
              <a:t>ensure that these features are not damaged or rendered ineffective</a:t>
            </a:r>
            <a:endParaRPr lang="en-CA" sz="9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Protects discrete habitat features that are readily identifiable in the field such as:</a:t>
            </a:r>
          </a:p>
          <a:p>
            <a:pPr eaLnBrk="1" hangingPunct="1">
              <a:lnSpc>
                <a:spcPct val="80000"/>
              </a:lnSpc>
              <a:buClr>
                <a:srgbClr val="006600"/>
              </a:buClr>
            </a:pPr>
            <a:endParaRPr lang="en-CA" sz="800" dirty="0" smtClean="0">
              <a:latin typeface="Arial" pitchFamily="34" charset="0"/>
              <a:cs typeface="Arial" pitchFamily="34" charset="0"/>
            </a:endParaRPr>
          </a:p>
          <a:p>
            <a:pPr lvl="1" eaLnBrk="1" hangingPunct="1">
              <a:lnSpc>
                <a:spcPct val="110000"/>
              </a:lnSpc>
              <a:buClr>
                <a:srgbClr val="006600"/>
              </a:buClr>
              <a:buFont typeface="Courier New" pitchFamily="49" charset="0"/>
              <a:buChar char="o"/>
            </a:pPr>
            <a:r>
              <a:rPr lang="en-CA" sz="1800" dirty="0" smtClean="0">
                <a:latin typeface="Arial" pitchFamily="34" charset="0"/>
                <a:cs typeface="Arial" pitchFamily="34" charset="0"/>
              </a:rPr>
              <a:t>Mineral licks or wallows</a:t>
            </a:r>
            <a:endParaRPr lang="en-CA" sz="500" dirty="0" smtClean="0">
              <a:latin typeface="Arial" pitchFamily="34" charset="0"/>
              <a:cs typeface="Arial" pitchFamily="34" charset="0"/>
            </a:endParaRPr>
          </a:p>
          <a:p>
            <a:pPr lvl="1" eaLnBrk="1" hangingPunct="1">
              <a:lnSpc>
                <a:spcPct val="110000"/>
              </a:lnSpc>
              <a:buClr>
                <a:srgbClr val="006600"/>
              </a:buClr>
              <a:buFont typeface="Courier New" pitchFamily="49" charset="0"/>
              <a:buChar char="o"/>
            </a:pPr>
            <a:r>
              <a:rPr lang="en-CA" sz="1800" dirty="0" smtClean="0">
                <a:latin typeface="Arial" pitchFamily="34" charset="0"/>
                <a:cs typeface="Arial" pitchFamily="34" charset="0"/>
              </a:rPr>
              <a:t>Fisheries or marine sensitive features</a:t>
            </a:r>
            <a:endParaRPr lang="en-CA" sz="500" dirty="0" smtClean="0">
              <a:latin typeface="Arial" pitchFamily="34" charset="0"/>
              <a:cs typeface="Arial" pitchFamily="34" charset="0"/>
            </a:endParaRPr>
          </a:p>
          <a:p>
            <a:pPr lvl="1" eaLnBrk="1" hangingPunct="1">
              <a:lnSpc>
                <a:spcPct val="110000"/>
              </a:lnSpc>
              <a:buClr>
                <a:srgbClr val="006600"/>
              </a:buClr>
              <a:buFont typeface="Courier New" pitchFamily="49" charset="0"/>
              <a:buChar char="o"/>
            </a:pPr>
            <a:r>
              <a:rPr lang="en-CA" sz="1800" dirty="0" smtClean="0">
                <a:latin typeface="Arial" pitchFamily="34" charset="0"/>
                <a:cs typeface="Arial" pitchFamily="34" charset="0"/>
              </a:rPr>
              <a:t>Nest site of a great blue heron or other bird species at risk</a:t>
            </a:r>
            <a:endParaRPr lang="en-CA" sz="500" dirty="0" smtClean="0">
              <a:latin typeface="Arial" pitchFamily="34" charset="0"/>
              <a:cs typeface="Arial" pitchFamily="34" charset="0"/>
            </a:endParaRPr>
          </a:p>
          <a:p>
            <a:pPr lvl="1" eaLnBrk="1" hangingPunct="1">
              <a:lnSpc>
                <a:spcPct val="110000"/>
              </a:lnSpc>
              <a:buClr>
                <a:srgbClr val="006600"/>
              </a:buClr>
              <a:buFont typeface="Courier New" pitchFamily="49" charset="0"/>
              <a:buChar char="o"/>
            </a:pPr>
            <a:r>
              <a:rPr lang="en-CA" sz="1800" dirty="0" smtClean="0">
                <a:latin typeface="Arial" pitchFamily="34" charset="0"/>
                <a:cs typeface="Arial" pitchFamily="34" charset="0"/>
              </a:rPr>
              <a:t>Any other localized feature that is important for wildlife, especially SAR</a:t>
            </a:r>
          </a:p>
        </p:txBody>
      </p:sp>
      <p:sp>
        <p:nvSpPr>
          <p:cNvPr id="1006614" name="Text Box 22"/>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06614"/>
                                        </p:tgtEl>
                                        <p:attrNameLst>
                                          <p:attrName>style.visibility</p:attrName>
                                        </p:attrNameLst>
                                      </p:cBhvr>
                                      <p:to>
                                        <p:strVal val="visible"/>
                                      </p:to>
                                    </p:set>
                                    <p:anim calcmode="lin" valueType="num">
                                      <p:cBhvr>
                                        <p:cTn id="7" dur="500" fill="hold"/>
                                        <p:tgtEl>
                                          <p:spTgt spid="1006614"/>
                                        </p:tgtEl>
                                        <p:attrNameLst>
                                          <p:attrName>ppt_w</p:attrName>
                                        </p:attrNameLst>
                                      </p:cBhvr>
                                      <p:tavLst>
                                        <p:tav tm="0">
                                          <p:val>
                                            <p:strVal val="#ppt_w*0.05"/>
                                          </p:val>
                                        </p:tav>
                                        <p:tav tm="100000">
                                          <p:val>
                                            <p:strVal val="#ppt_w"/>
                                          </p:val>
                                        </p:tav>
                                      </p:tavLst>
                                    </p:anim>
                                    <p:anim calcmode="lin" valueType="num">
                                      <p:cBhvr>
                                        <p:cTn id="8" dur="500" fill="hold"/>
                                        <p:tgtEl>
                                          <p:spTgt spid="1006614"/>
                                        </p:tgtEl>
                                        <p:attrNameLst>
                                          <p:attrName>ppt_h</p:attrName>
                                        </p:attrNameLst>
                                      </p:cBhvr>
                                      <p:tavLst>
                                        <p:tav tm="0">
                                          <p:val>
                                            <p:strVal val="#ppt_h"/>
                                          </p:val>
                                        </p:tav>
                                        <p:tav tm="100000">
                                          <p:val>
                                            <p:strVal val="#ppt_h"/>
                                          </p:val>
                                        </p:tav>
                                      </p:tavLst>
                                    </p:anim>
                                    <p:anim calcmode="lin" valueType="num">
                                      <p:cBhvr>
                                        <p:cTn id="9" dur="500" fill="hold"/>
                                        <p:tgtEl>
                                          <p:spTgt spid="1006614"/>
                                        </p:tgtEl>
                                        <p:attrNameLst>
                                          <p:attrName>ppt_x</p:attrName>
                                        </p:attrNameLst>
                                      </p:cBhvr>
                                      <p:tavLst>
                                        <p:tav tm="0">
                                          <p:val>
                                            <p:strVal val="#ppt_x-.2"/>
                                          </p:val>
                                        </p:tav>
                                        <p:tav tm="100000">
                                          <p:val>
                                            <p:strVal val="#ppt_x"/>
                                          </p:val>
                                        </p:tav>
                                      </p:tavLst>
                                    </p:anim>
                                    <p:anim calcmode="lin" valueType="num">
                                      <p:cBhvr>
                                        <p:cTn id="10" dur="500" fill="hold"/>
                                        <p:tgtEl>
                                          <p:spTgt spid="1006614"/>
                                        </p:tgtEl>
                                        <p:attrNameLst>
                                          <p:attrName>ppt_y</p:attrName>
                                        </p:attrNameLst>
                                      </p:cBhvr>
                                      <p:tavLst>
                                        <p:tav tm="0">
                                          <p:val>
                                            <p:strVal val="#ppt_y"/>
                                          </p:val>
                                        </p:tav>
                                        <p:tav tm="100000">
                                          <p:val>
                                            <p:strVal val="#ppt_y"/>
                                          </p:val>
                                        </p:tav>
                                      </p:tavLst>
                                    </p:anim>
                                    <p:animEffect transition="in" filter="fade">
                                      <p:cBhvr>
                                        <p:cTn id="11" dur="500"/>
                                        <p:tgtEl>
                                          <p:spTgt spid="10066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06609">
                                            <p:bg/>
                                          </p:spTgt>
                                        </p:tgtEl>
                                        <p:attrNameLst>
                                          <p:attrName>style.visibility</p:attrName>
                                        </p:attrNameLst>
                                      </p:cBhvr>
                                      <p:to>
                                        <p:strVal val="visible"/>
                                      </p:to>
                                    </p:set>
                                    <p:animEffect transition="in" filter="fade">
                                      <p:cBhvr>
                                        <p:cTn id="14" dur="2000"/>
                                        <p:tgtEl>
                                          <p:spTgt spid="1006609">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06609">
                                            <p:txEl>
                                              <p:pRg st="0" end="0"/>
                                            </p:txEl>
                                          </p:spTgt>
                                        </p:tgtEl>
                                        <p:attrNameLst>
                                          <p:attrName>style.visibility</p:attrName>
                                        </p:attrNameLst>
                                      </p:cBhvr>
                                      <p:to>
                                        <p:strVal val="visible"/>
                                      </p:to>
                                    </p:set>
                                    <p:animEffect transition="in" filter="fade">
                                      <p:cBhvr>
                                        <p:cTn id="17" dur="2000"/>
                                        <p:tgtEl>
                                          <p:spTgt spid="1006609">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06609">
                                            <p:txEl>
                                              <p:pRg st="2" end="2"/>
                                            </p:txEl>
                                          </p:spTgt>
                                        </p:tgtEl>
                                        <p:attrNameLst>
                                          <p:attrName>style.visibility</p:attrName>
                                        </p:attrNameLst>
                                      </p:cBhvr>
                                      <p:to>
                                        <p:strVal val="visible"/>
                                      </p:to>
                                    </p:set>
                                    <p:animEffect transition="in" filter="fade">
                                      <p:cBhvr>
                                        <p:cTn id="20" dur="2000"/>
                                        <p:tgtEl>
                                          <p:spTgt spid="1006609">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06609">
                                            <p:txEl>
                                              <p:pRg st="4" end="4"/>
                                            </p:txEl>
                                          </p:spTgt>
                                        </p:tgtEl>
                                        <p:attrNameLst>
                                          <p:attrName>style.visibility</p:attrName>
                                        </p:attrNameLst>
                                      </p:cBhvr>
                                      <p:to>
                                        <p:strVal val="visible"/>
                                      </p:to>
                                    </p:set>
                                    <p:animEffect transition="in" filter="fade">
                                      <p:cBhvr>
                                        <p:cTn id="23" dur="2000"/>
                                        <p:tgtEl>
                                          <p:spTgt spid="1006609">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06609">
                                            <p:txEl>
                                              <p:pRg st="5" end="5"/>
                                            </p:txEl>
                                          </p:spTgt>
                                        </p:tgtEl>
                                        <p:attrNameLst>
                                          <p:attrName>style.visibility</p:attrName>
                                        </p:attrNameLst>
                                      </p:cBhvr>
                                      <p:to>
                                        <p:strVal val="visible"/>
                                      </p:to>
                                    </p:set>
                                    <p:animEffect transition="in" filter="fade">
                                      <p:cBhvr>
                                        <p:cTn id="26" dur="2000"/>
                                        <p:tgtEl>
                                          <p:spTgt spid="1006609">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06609">
                                            <p:txEl>
                                              <p:pRg st="6" end="6"/>
                                            </p:txEl>
                                          </p:spTgt>
                                        </p:tgtEl>
                                        <p:attrNameLst>
                                          <p:attrName>style.visibility</p:attrName>
                                        </p:attrNameLst>
                                      </p:cBhvr>
                                      <p:to>
                                        <p:strVal val="visible"/>
                                      </p:to>
                                    </p:set>
                                    <p:animEffect transition="in" filter="fade">
                                      <p:cBhvr>
                                        <p:cTn id="29" dur="2000"/>
                                        <p:tgtEl>
                                          <p:spTgt spid="1006609">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06609">
                                            <p:txEl>
                                              <p:pRg st="8" end="8"/>
                                            </p:txEl>
                                          </p:spTgt>
                                        </p:tgtEl>
                                        <p:attrNameLst>
                                          <p:attrName>style.visibility</p:attrName>
                                        </p:attrNameLst>
                                      </p:cBhvr>
                                      <p:to>
                                        <p:strVal val="visible"/>
                                      </p:to>
                                    </p:set>
                                    <p:animEffect transition="in" filter="fade">
                                      <p:cBhvr>
                                        <p:cTn id="32" dur="2000"/>
                                        <p:tgtEl>
                                          <p:spTgt spid="1006609">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06609">
                                            <p:txEl>
                                              <p:pRg st="9" end="9"/>
                                            </p:txEl>
                                          </p:spTgt>
                                        </p:tgtEl>
                                        <p:attrNameLst>
                                          <p:attrName>style.visibility</p:attrName>
                                        </p:attrNameLst>
                                      </p:cBhvr>
                                      <p:to>
                                        <p:strVal val="visible"/>
                                      </p:to>
                                    </p:set>
                                    <p:animEffect transition="in" filter="fade">
                                      <p:cBhvr>
                                        <p:cTn id="35" dur="2000"/>
                                        <p:tgtEl>
                                          <p:spTgt spid="1006609">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06609">
                                            <p:txEl>
                                              <p:pRg st="10" end="10"/>
                                            </p:txEl>
                                          </p:spTgt>
                                        </p:tgtEl>
                                        <p:attrNameLst>
                                          <p:attrName>style.visibility</p:attrName>
                                        </p:attrNameLst>
                                      </p:cBhvr>
                                      <p:to>
                                        <p:strVal val="visible"/>
                                      </p:to>
                                    </p:set>
                                    <p:animEffect transition="in" filter="fade">
                                      <p:cBhvr>
                                        <p:cTn id="38" dur="2000"/>
                                        <p:tgtEl>
                                          <p:spTgt spid="1006609">
                                            <p:txEl>
                                              <p:pRg st="10" end="1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06609">
                                            <p:txEl>
                                              <p:pRg st="11" end="11"/>
                                            </p:txEl>
                                          </p:spTgt>
                                        </p:tgtEl>
                                        <p:attrNameLst>
                                          <p:attrName>style.visibility</p:attrName>
                                        </p:attrNameLst>
                                      </p:cBhvr>
                                      <p:to>
                                        <p:strVal val="visible"/>
                                      </p:to>
                                    </p:set>
                                    <p:animEffect transition="in" filter="fade">
                                      <p:cBhvr>
                                        <p:cTn id="41" dur="2000"/>
                                        <p:tgtEl>
                                          <p:spTgt spid="100660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609" grpId="0" build="allAtOnce" animBg="1"/>
      <p:bldP spid="10066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BC PROTECTION FOR SPECIES AT RISK</a:t>
            </a:r>
          </a:p>
        </p:txBody>
      </p:sp>
      <p:pic>
        <p:nvPicPr>
          <p:cNvPr id="17411" name="Picture 3" descr="Bighorn Sheep 3"/>
          <p:cNvPicPr>
            <a:picLocks noChangeAspect="1" noChangeArrowheads="1"/>
          </p:cNvPicPr>
          <p:nvPr>
            <p:custDataLst>
              <p:tags r:id="rId2"/>
            </p:custDataLst>
          </p:nvPr>
        </p:nvPicPr>
        <p:blipFill>
          <a:blip r:embed="rId6" cstate="print"/>
          <a:srcRect l="174" t="55534" r="1598" b="4848"/>
          <a:stretch>
            <a:fillRect/>
          </a:stretch>
        </p:blipFill>
        <p:spPr bwMode="auto">
          <a:xfrm>
            <a:off x="0" y="1295400"/>
            <a:ext cx="9144000" cy="5562600"/>
          </a:xfrm>
          <a:prstGeom prst="rect">
            <a:avLst/>
          </a:prstGeom>
          <a:noFill/>
          <a:ln w="9525">
            <a:solidFill>
              <a:schemeClr val="tx1"/>
            </a:solidFill>
            <a:miter lim="800000"/>
            <a:headEnd/>
            <a:tailEnd/>
          </a:ln>
        </p:spPr>
      </p:pic>
      <p:grpSp>
        <p:nvGrpSpPr>
          <p:cNvPr id="2" name="Group 4"/>
          <p:cNvGrpSpPr>
            <a:grpSpLocks/>
          </p:cNvGrpSpPr>
          <p:nvPr>
            <p:custDataLst>
              <p:tags r:id="rId3"/>
            </p:custDataLst>
          </p:nvPr>
        </p:nvGrpSpPr>
        <p:grpSpPr bwMode="auto">
          <a:xfrm>
            <a:off x="0" y="0"/>
            <a:ext cx="9144000" cy="1333500"/>
            <a:chOff x="0" y="0"/>
            <a:chExt cx="5760" cy="840"/>
          </a:xfrm>
        </p:grpSpPr>
        <p:grpSp>
          <p:nvGrpSpPr>
            <p:cNvPr id="3" name="Group 5"/>
            <p:cNvGrpSpPr>
              <a:grpSpLocks/>
            </p:cNvGrpSpPr>
            <p:nvPr/>
          </p:nvGrpSpPr>
          <p:grpSpPr bwMode="auto">
            <a:xfrm>
              <a:off x="0" y="0"/>
              <a:ext cx="5760" cy="840"/>
              <a:chOff x="0" y="0"/>
              <a:chExt cx="5760" cy="840"/>
            </a:xfrm>
          </p:grpSpPr>
          <p:sp>
            <p:nvSpPr>
              <p:cNvPr id="17424" name="Rectangle 6"/>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32199" name="Rectangle 7"/>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00" name="Rectangle 8"/>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9"/>
            <p:cNvGrpSpPr>
              <a:grpSpLocks/>
            </p:cNvGrpSpPr>
            <p:nvPr/>
          </p:nvGrpSpPr>
          <p:grpSpPr bwMode="auto">
            <a:xfrm>
              <a:off x="5165" y="192"/>
              <a:ext cx="403" cy="305"/>
              <a:chOff x="5165" y="192"/>
              <a:chExt cx="403" cy="305"/>
            </a:xfrm>
          </p:grpSpPr>
          <p:sp>
            <p:nvSpPr>
              <p:cNvPr id="1032202"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03"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04"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05"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06"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32208" name="Text Box 16"/>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BC PROTECTION FOR SPECIES AT RISK</a:t>
            </a:r>
          </a:p>
        </p:txBody>
      </p:sp>
      <p:sp>
        <p:nvSpPr>
          <p:cNvPr id="1032211" name="Text Box 19"/>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Bighorn Sheep – Cody Biles</a:t>
            </a:r>
          </a:p>
        </p:txBody>
      </p:sp>
      <p:sp>
        <p:nvSpPr>
          <p:cNvPr id="1032214" name="Rectangle 22"/>
          <p:cNvSpPr>
            <a:spLocks noChangeArrowheads="1"/>
          </p:cNvSpPr>
          <p:nvPr/>
        </p:nvSpPr>
        <p:spPr bwMode="auto">
          <a:xfrm>
            <a:off x="0" y="3933056"/>
            <a:ext cx="9144000" cy="2924944"/>
          </a:xfrm>
          <a:prstGeom prst="rect">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2215" name="Rectangle 23"/>
          <p:cNvSpPr>
            <a:spLocks noChangeArrowheads="1"/>
          </p:cNvSpPr>
          <p:nvPr/>
        </p:nvSpPr>
        <p:spPr bwMode="auto">
          <a:xfrm>
            <a:off x="0" y="3933056"/>
            <a:ext cx="9067800" cy="2924944"/>
          </a:xfrm>
          <a:prstGeom prst="rect">
            <a:avLst/>
          </a:prstGeom>
          <a:noFill/>
          <a:ln w="9525">
            <a:noFill/>
            <a:miter lim="800000"/>
            <a:headEnd/>
            <a:tailEnd/>
          </a:ln>
        </p:spPr>
        <p:txBody>
          <a:bodyPr lIns="365760" tIns="182880" rIns="365760" bIns="182880"/>
          <a:lstStyle/>
          <a:p>
            <a:pPr marL="342900" indent="-342900" fontAlgn="base">
              <a:lnSpc>
                <a:spcPct val="80000"/>
              </a:lnSpc>
              <a:spcBef>
                <a:spcPct val="50000"/>
              </a:spcBef>
              <a:spcAft>
                <a:spcPct val="0"/>
              </a:spcAft>
            </a:pPr>
            <a:r>
              <a:rPr lang="en-CA" sz="2000" b="1" dirty="0">
                <a:solidFill>
                  <a:srgbClr val="006600"/>
                </a:solidFill>
              </a:rPr>
              <a:t>FOREST AND RANGE PRACTICES </a:t>
            </a:r>
            <a:r>
              <a:rPr lang="en-CA" sz="2000" b="1" dirty="0" smtClean="0">
                <a:solidFill>
                  <a:srgbClr val="006600"/>
                </a:solidFill>
              </a:rPr>
              <a:t>ACT</a:t>
            </a:r>
            <a:endParaRPr lang="en-CA" sz="1000" b="1" dirty="0">
              <a:solidFill>
                <a:srgbClr val="006600"/>
              </a:solidFill>
            </a:endParaRPr>
          </a:p>
          <a:p>
            <a:pPr marL="342900" indent="-342900" fontAlgn="base">
              <a:lnSpc>
                <a:spcPct val="80000"/>
              </a:lnSpc>
              <a:spcBef>
                <a:spcPct val="0"/>
              </a:spcBef>
              <a:spcAft>
                <a:spcPct val="0"/>
              </a:spcAft>
            </a:pPr>
            <a:endParaRPr lang="en-CA" sz="600" b="1" dirty="0" smtClean="0">
              <a:solidFill>
                <a:srgbClr val="006600"/>
              </a:solidFill>
            </a:endParaRPr>
          </a:p>
          <a:p>
            <a:pPr marL="342900" indent="-342900" fontAlgn="base">
              <a:spcBef>
                <a:spcPct val="0"/>
              </a:spcBef>
              <a:spcAft>
                <a:spcPct val="0"/>
              </a:spcAft>
            </a:pPr>
            <a:r>
              <a:rPr lang="en-CA" b="1" dirty="0" smtClean="0">
                <a:solidFill>
                  <a:srgbClr val="006600"/>
                </a:solidFill>
              </a:rPr>
              <a:t>Ungulate </a:t>
            </a:r>
            <a:r>
              <a:rPr lang="en-CA" b="1" dirty="0">
                <a:solidFill>
                  <a:srgbClr val="006600"/>
                </a:solidFill>
              </a:rPr>
              <a:t>Winter </a:t>
            </a:r>
            <a:r>
              <a:rPr lang="en-CA" b="1" dirty="0" smtClean="0">
                <a:solidFill>
                  <a:srgbClr val="006600"/>
                </a:solidFill>
              </a:rPr>
              <a:t>Ranges - </a:t>
            </a:r>
            <a:r>
              <a:rPr lang="en-CA" sz="1400" dirty="0" smtClean="0"/>
              <a:t>management </a:t>
            </a:r>
            <a:r>
              <a:rPr lang="en-CA" sz="1400" dirty="0"/>
              <a:t>has been going on for over 20 years in some portions of the province. Formal legal establishment of Ungulate winter ranges and associated objectives began under the Forest Practices Code and continue, under the Forest and Ranges Practices Act</a:t>
            </a:r>
            <a:r>
              <a:rPr lang="en-CA" b="1" dirty="0"/>
              <a:t>.</a:t>
            </a:r>
          </a:p>
          <a:p>
            <a:pPr marL="261938" indent="-261938" fontAlgn="base">
              <a:spcBef>
                <a:spcPct val="20000"/>
              </a:spcBef>
              <a:spcAft>
                <a:spcPct val="0"/>
              </a:spcAft>
              <a:buClr>
                <a:srgbClr val="006600"/>
              </a:buClr>
              <a:buFontTx/>
              <a:buChar char="•"/>
            </a:pPr>
            <a:r>
              <a:rPr lang="en-CA" dirty="0" smtClean="0">
                <a:solidFill>
                  <a:srgbClr val="000000"/>
                </a:solidFill>
              </a:rPr>
              <a:t>Area </a:t>
            </a:r>
            <a:r>
              <a:rPr lang="en-CA" dirty="0">
                <a:solidFill>
                  <a:srgbClr val="000000"/>
                </a:solidFill>
              </a:rPr>
              <a:t>that contains habitat that is necessary to meet the winter habitat requirements of an ungulate species (hoofed mammal</a:t>
            </a:r>
            <a:r>
              <a:rPr lang="en-CA" dirty="0" smtClean="0">
                <a:solidFill>
                  <a:srgbClr val="000000"/>
                </a:solidFill>
              </a:rPr>
              <a:t>)</a:t>
            </a:r>
            <a:endParaRPr lang="en-CA" sz="500" dirty="0">
              <a:solidFill>
                <a:srgbClr val="000000"/>
              </a:solidFill>
            </a:endParaRPr>
          </a:p>
          <a:p>
            <a:pPr marL="261938" indent="-261938" fontAlgn="base">
              <a:spcBef>
                <a:spcPct val="20000"/>
              </a:spcBef>
              <a:spcAft>
                <a:spcPct val="0"/>
              </a:spcAft>
              <a:buClr>
                <a:srgbClr val="006600"/>
              </a:buClr>
              <a:buFontTx/>
              <a:buChar char="•"/>
            </a:pPr>
            <a:r>
              <a:rPr lang="en-CA" dirty="0">
                <a:solidFill>
                  <a:srgbClr val="000000"/>
                </a:solidFill>
              </a:rPr>
              <a:t>Based on our current understanding of ungulate habitat requirements in winters by the Ministry of </a:t>
            </a:r>
            <a:r>
              <a:rPr lang="en-CA" dirty="0" smtClean="0">
                <a:solidFill>
                  <a:srgbClr val="000000"/>
                </a:solidFill>
              </a:rPr>
              <a:t>Environment regional </a:t>
            </a:r>
            <a:r>
              <a:rPr lang="en-CA" dirty="0">
                <a:solidFill>
                  <a:srgbClr val="000000"/>
                </a:solidFill>
              </a:rPr>
              <a:t>staff from current scientific and management literature, local knowledge, and other expertise from the region</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32208"/>
                                        </p:tgtEl>
                                        <p:attrNameLst>
                                          <p:attrName>style.visibility</p:attrName>
                                        </p:attrNameLst>
                                      </p:cBhvr>
                                      <p:to>
                                        <p:strVal val="visible"/>
                                      </p:to>
                                    </p:set>
                                    <p:anim calcmode="lin" valueType="num">
                                      <p:cBhvr>
                                        <p:cTn id="7" dur="500" fill="hold"/>
                                        <p:tgtEl>
                                          <p:spTgt spid="1032208"/>
                                        </p:tgtEl>
                                        <p:attrNameLst>
                                          <p:attrName>ppt_w</p:attrName>
                                        </p:attrNameLst>
                                      </p:cBhvr>
                                      <p:tavLst>
                                        <p:tav tm="0">
                                          <p:val>
                                            <p:strVal val="#ppt_w*0.05"/>
                                          </p:val>
                                        </p:tav>
                                        <p:tav tm="100000">
                                          <p:val>
                                            <p:strVal val="#ppt_w"/>
                                          </p:val>
                                        </p:tav>
                                      </p:tavLst>
                                    </p:anim>
                                    <p:anim calcmode="lin" valueType="num">
                                      <p:cBhvr>
                                        <p:cTn id="8" dur="500" fill="hold"/>
                                        <p:tgtEl>
                                          <p:spTgt spid="1032208"/>
                                        </p:tgtEl>
                                        <p:attrNameLst>
                                          <p:attrName>ppt_h</p:attrName>
                                        </p:attrNameLst>
                                      </p:cBhvr>
                                      <p:tavLst>
                                        <p:tav tm="0">
                                          <p:val>
                                            <p:strVal val="#ppt_h"/>
                                          </p:val>
                                        </p:tav>
                                        <p:tav tm="100000">
                                          <p:val>
                                            <p:strVal val="#ppt_h"/>
                                          </p:val>
                                        </p:tav>
                                      </p:tavLst>
                                    </p:anim>
                                    <p:anim calcmode="lin" valueType="num">
                                      <p:cBhvr>
                                        <p:cTn id="9" dur="500" fill="hold"/>
                                        <p:tgtEl>
                                          <p:spTgt spid="1032208"/>
                                        </p:tgtEl>
                                        <p:attrNameLst>
                                          <p:attrName>ppt_x</p:attrName>
                                        </p:attrNameLst>
                                      </p:cBhvr>
                                      <p:tavLst>
                                        <p:tav tm="0">
                                          <p:val>
                                            <p:strVal val="#ppt_x-.2"/>
                                          </p:val>
                                        </p:tav>
                                        <p:tav tm="100000">
                                          <p:val>
                                            <p:strVal val="#ppt_x"/>
                                          </p:val>
                                        </p:tav>
                                      </p:tavLst>
                                    </p:anim>
                                    <p:anim calcmode="lin" valueType="num">
                                      <p:cBhvr>
                                        <p:cTn id="10" dur="500" fill="hold"/>
                                        <p:tgtEl>
                                          <p:spTgt spid="1032208"/>
                                        </p:tgtEl>
                                        <p:attrNameLst>
                                          <p:attrName>ppt_y</p:attrName>
                                        </p:attrNameLst>
                                      </p:cBhvr>
                                      <p:tavLst>
                                        <p:tav tm="0">
                                          <p:val>
                                            <p:strVal val="#ppt_y"/>
                                          </p:val>
                                        </p:tav>
                                        <p:tav tm="100000">
                                          <p:val>
                                            <p:strVal val="#ppt_y"/>
                                          </p:val>
                                        </p:tav>
                                      </p:tavLst>
                                    </p:anim>
                                    <p:animEffect transition="in" filter="fade">
                                      <p:cBhvr>
                                        <p:cTn id="11" dur="500"/>
                                        <p:tgtEl>
                                          <p:spTgt spid="103220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2214"/>
                                        </p:tgtEl>
                                        <p:attrNameLst>
                                          <p:attrName>style.visibility</p:attrName>
                                        </p:attrNameLst>
                                      </p:cBhvr>
                                      <p:to>
                                        <p:strVal val="visible"/>
                                      </p:to>
                                    </p:set>
                                    <p:animEffect transition="in" filter="fade">
                                      <p:cBhvr>
                                        <p:cTn id="14" dur="2000"/>
                                        <p:tgtEl>
                                          <p:spTgt spid="10322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2215">
                                            <p:txEl>
                                              <p:pRg st="0" end="0"/>
                                            </p:txEl>
                                          </p:spTgt>
                                        </p:tgtEl>
                                        <p:attrNameLst>
                                          <p:attrName>style.visibility</p:attrName>
                                        </p:attrNameLst>
                                      </p:cBhvr>
                                      <p:to>
                                        <p:strVal val="visible"/>
                                      </p:to>
                                    </p:set>
                                    <p:animEffect transition="in" filter="fade">
                                      <p:cBhvr>
                                        <p:cTn id="17" dur="2000"/>
                                        <p:tgtEl>
                                          <p:spTgt spid="103221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2215">
                                            <p:txEl>
                                              <p:pRg st="2" end="2"/>
                                            </p:txEl>
                                          </p:spTgt>
                                        </p:tgtEl>
                                        <p:attrNameLst>
                                          <p:attrName>style.visibility</p:attrName>
                                        </p:attrNameLst>
                                      </p:cBhvr>
                                      <p:to>
                                        <p:strVal val="visible"/>
                                      </p:to>
                                    </p:set>
                                    <p:animEffect transition="in" filter="fade">
                                      <p:cBhvr>
                                        <p:cTn id="20" dur="2000"/>
                                        <p:tgtEl>
                                          <p:spTgt spid="103221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32215">
                                            <p:txEl>
                                              <p:pRg st="3" end="3"/>
                                            </p:txEl>
                                          </p:spTgt>
                                        </p:tgtEl>
                                        <p:attrNameLst>
                                          <p:attrName>style.visibility</p:attrName>
                                        </p:attrNameLst>
                                      </p:cBhvr>
                                      <p:to>
                                        <p:strVal val="visible"/>
                                      </p:to>
                                    </p:set>
                                    <p:animEffect transition="in" filter="fade">
                                      <p:cBhvr>
                                        <p:cTn id="23" dur="2000"/>
                                        <p:tgtEl>
                                          <p:spTgt spid="1032215">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32215">
                                            <p:txEl>
                                              <p:pRg st="4" end="4"/>
                                            </p:txEl>
                                          </p:spTgt>
                                        </p:tgtEl>
                                        <p:attrNameLst>
                                          <p:attrName>style.visibility</p:attrName>
                                        </p:attrNameLst>
                                      </p:cBhvr>
                                      <p:to>
                                        <p:strVal val="visible"/>
                                      </p:to>
                                    </p:set>
                                    <p:animEffect transition="in" filter="fade">
                                      <p:cBhvr>
                                        <p:cTn id="26" dur="2000"/>
                                        <p:tgtEl>
                                          <p:spTgt spid="10322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208" grpId="0"/>
      <p:bldP spid="1032214" grpId="0" animBg="1"/>
      <p:bldP spid="1032215"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Old Growth Douglas Fir Forest - British Columbia"/>
          <p:cNvPicPr>
            <a:picLocks noChangeAspect="1" noChangeArrowheads="1"/>
          </p:cNvPicPr>
          <p:nvPr>
            <p:custDataLst>
              <p:tags r:id="rId2"/>
            </p:custDataLst>
          </p:nvPr>
        </p:nvPicPr>
        <p:blipFill>
          <a:blip r:embed="rId6" cstate="print"/>
          <a:srcRect l="12408" t="3383" r="28055" b="37387"/>
          <a:stretch>
            <a:fillRect/>
          </a:stretch>
        </p:blipFill>
        <p:spPr bwMode="auto">
          <a:xfrm>
            <a:off x="0" y="0"/>
            <a:ext cx="9144000" cy="6858000"/>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18446"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34248"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49"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1034251"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52"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53"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54"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55"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34256" name="Text Box 16"/>
          <p:cNvSpPr txBox="1">
            <a:spLocks noChangeArrowheads="1"/>
          </p:cNvSpPr>
          <p:nvPr/>
        </p:nvSpPr>
        <p:spPr bwMode="auto">
          <a:xfrm>
            <a:off x="76200" y="838200"/>
            <a:ext cx="71628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BC PROTECTION FOR SPECIES AT RISK</a:t>
            </a:r>
          </a:p>
        </p:txBody>
      </p:sp>
      <p:sp>
        <p:nvSpPr>
          <p:cNvPr id="1034261" name="Rectangle 21"/>
          <p:cNvSpPr>
            <a:spLocks noChangeArrowheads="1"/>
          </p:cNvSpPr>
          <p:nvPr/>
        </p:nvSpPr>
        <p:spPr bwMode="auto">
          <a:xfrm>
            <a:off x="381000" y="1676400"/>
            <a:ext cx="8458200" cy="4876800"/>
          </a:xfrm>
          <a:prstGeom prst="roundRect">
            <a:avLst>
              <a:gd name="adj" fmla="val 11475"/>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34262" name="Rectangle 22"/>
          <p:cNvSpPr>
            <a:spLocks noChangeArrowheads="1"/>
          </p:cNvSpPr>
          <p:nvPr/>
        </p:nvSpPr>
        <p:spPr bwMode="auto">
          <a:xfrm>
            <a:off x="381000" y="1676400"/>
            <a:ext cx="8458200" cy="4876800"/>
          </a:xfrm>
          <a:prstGeom prst="rect">
            <a:avLst/>
          </a:prstGeom>
          <a:noFill/>
          <a:ln w="9525">
            <a:noFill/>
            <a:miter lim="800000"/>
            <a:headEnd/>
            <a:tailEnd/>
          </a:ln>
        </p:spPr>
        <p:txBody>
          <a:bodyPr lIns="274320" tIns="274320" rIns="274320" bIns="274320"/>
          <a:lstStyle/>
          <a:p>
            <a:pPr fontAlgn="base">
              <a:lnSpc>
                <a:spcPct val="80000"/>
              </a:lnSpc>
              <a:spcBef>
                <a:spcPct val="50000"/>
              </a:spcBef>
              <a:spcAft>
                <a:spcPct val="0"/>
              </a:spcAft>
            </a:pPr>
            <a:r>
              <a:rPr lang="en-CA" sz="2000" b="1" dirty="0">
                <a:solidFill>
                  <a:srgbClr val="006600"/>
                </a:solidFill>
              </a:rPr>
              <a:t>FOREST AND RANGE PRACTICES ACT</a:t>
            </a:r>
          </a:p>
          <a:p>
            <a:pPr fontAlgn="base">
              <a:lnSpc>
                <a:spcPct val="80000"/>
              </a:lnSpc>
              <a:spcBef>
                <a:spcPct val="50000"/>
              </a:spcBef>
              <a:spcAft>
                <a:spcPct val="0"/>
              </a:spcAft>
            </a:pPr>
            <a:endParaRPr lang="en-CA" sz="1000" b="1" dirty="0">
              <a:solidFill>
                <a:srgbClr val="006600"/>
              </a:solidFill>
            </a:endParaRPr>
          </a:p>
          <a:p>
            <a:pPr fontAlgn="base">
              <a:lnSpc>
                <a:spcPct val="80000"/>
              </a:lnSpc>
              <a:spcBef>
                <a:spcPct val="0"/>
              </a:spcBef>
              <a:spcAft>
                <a:spcPct val="0"/>
              </a:spcAft>
            </a:pPr>
            <a:r>
              <a:rPr lang="en-CA" b="1" dirty="0">
                <a:solidFill>
                  <a:srgbClr val="006600"/>
                </a:solidFill>
              </a:rPr>
              <a:t>Non-Spatial Old Growth </a:t>
            </a:r>
            <a:r>
              <a:rPr lang="en-CA" b="1" dirty="0" smtClean="0">
                <a:solidFill>
                  <a:srgbClr val="006600"/>
                </a:solidFill>
              </a:rPr>
              <a:t>Order and Spatial OGMAs </a:t>
            </a:r>
            <a:r>
              <a:rPr lang="en-CA" dirty="0">
                <a:solidFill>
                  <a:srgbClr val="006600"/>
                </a:solidFill>
              </a:rPr>
              <a:t>- </a:t>
            </a:r>
            <a:r>
              <a:rPr lang="en-CA" dirty="0"/>
              <a:t>The word “non-spatial” is used to differentiate this order – which defines target amounts but not specific areas to be retained – from those orders that “spatially” describe actual old growth management areas.</a:t>
            </a:r>
          </a:p>
          <a:p>
            <a:pPr marL="358775" lvl="1" indent="-244475" fontAlgn="base">
              <a:spcBef>
                <a:spcPts val="600"/>
              </a:spcBef>
              <a:spcAft>
                <a:spcPct val="0"/>
              </a:spcAft>
              <a:buClr>
                <a:srgbClr val="006600"/>
              </a:buClr>
              <a:buFontTx/>
              <a:buChar char="•"/>
            </a:pPr>
            <a:r>
              <a:rPr lang="en-CA" dirty="0" smtClean="0">
                <a:solidFill>
                  <a:srgbClr val="000000"/>
                </a:solidFill>
              </a:rPr>
              <a:t>Legally </a:t>
            </a:r>
            <a:r>
              <a:rPr lang="en-CA" dirty="0">
                <a:solidFill>
                  <a:srgbClr val="000000"/>
                </a:solidFill>
              </a:rPr>
              <a:t>establishes new landscape units as well as old growth forest retention </a:t>
            </a:r>
            <a:r>
              <a:rPr lang="en-CA" dirty="0" smtClean="0">
                <a:solidFill>
                  <a:srgbClr val="000000"/>
                </a:solidFill>
              </a:rPr>
              <a:t>objectives</a:t>
            </a:r>
            <a:endParaRPr lang="en-CA" sz="600" dirty="0">
              <a:solidFill>
                <a:srgbClr val="000000"/>
              </a:solidFill>
            </a:endParaRPr>
          </a:p>
          <a:p>
            <a:pPr marL="358775" lvl="1" indent="-244475" fontAlgn="base">
              <a:spcBef>
                <a:spcPts val="600"/>
              </a:spcBef>
              <a:spcAft>
                <a:spcPct val="0"/>
              </a:spcAft>
              <a:buClr>
                <a:srgbClr val="006600"/>
              </a:buClr>
              <a:buFontTx/>
              <a:buChar char="•"/>
            </a:pPr>
            <a:r>
              <a:rPr lang="en-CA" dirty="0">
                <a:solidFill>
                  <a:srgbClr val="000000"/>
                </a:solidFill>
              </a:rPr>
              <a:t>Confirm the extent of timber harvesting opportunities</a:t>
            </a:r>
            <a:r>
              <a:rPr lang="en-CA" sz="1400" dirty="0">
                <a:solidFill>
                  <a:srgbClr val="000000"/>
                </a:solidFill>
              </a:rPr>
              <a:t> </a:t>
            </a:r>
            <a:endParaRPr lang="en-CA" sz="600" dirty="0">
              <a:solidFill>
                <a:srgbClr val="000000"/>
              </a:solidFill>
            </a:endParaRPr>
          </a:p>
          <a:p>
            <a:pPr marL="358775" lvl="1" indent="-244475" fontAlgn="base">
              <a:spcBef>
                <a:spcPts val="600"/>
              </a:spcBef>
              <a:spcAft>
                <a:spcPct val="0"/>
              </a:spcAft>
              <a:buClr>
                <a:srgbClr val="006600"/>
              </a:buClr>
              <a:buFontTx/>
              <a:buChar char="•"/>
            </a:pPr>
            <a:r>
              <a:rPr lang="en-CA" dirty="0">
                <a:solidFill>
                  <a:srgbClr val="000000"/>
                </a:solidFill>
              </a:rPr>
              <a:t>Clear action to conserve biodiversity value and species associated with old growth </a:t>
            </a:r>
            <a:r>
              <a:rPr lang="en-CA" dirty="0" smtClean="0">
                <a:solidFill>
                  <a:srgbClr val="000000"/>
                </a:solidFill>
              </a:rPr>
              <a:t>forests</a:t>
            </a:r>
            <a:endParaRPr lang="en-CA" sz="600" dirty="0">
              <a:solidFill>
                <a:srgbClr val="000000"/>
              </a:solidFill>
            </a:endParaRPr>
          </a:p>
          <a:p>
            <a:pPr marL="358775" lvl="1" indent="-244475" fontAlgn="base">
              <a:spcBef>
                <a:spcPts val="600"/>
              </a:spcBef>
              <a:spcAft>
                <a:spcPct val="0"/>
              </a:spcAft>
              <a:buClr>
                <a:srgbClr val="006600"/>
              </a:buClr>
              <a:buFontTx/>
              <a:buChar char="•"/>
            </a:pPr>
            <a:r>
              <a:rPr lang="en-CA" dirty="0" smtClean="0">
                <a:solidFill>
                  <a:srgbClr val="000000"/>
                </a:solidFill>
              </a:rPr>
              <a:t>Delineated </a:t>
            </a:r>
            <a:r>
              <a:rPr lang="en-CA" dirty="0">
                <a:solidFill>
                  <a:srgbClr val="000000"/>
                </a:solidFill>
              </a:rPr>
              <a:t>within landscape unit plans to address landscape level </a:t>
            </a:r>
            <a:r>
              <a:rPr lang="en-CA" dirty="0" smtClean="0">
                <a:solidFill>
                  <a:srgbClr val="000000"/>
                </a:solidFill>
              </a:rPr>
              <a:t>biodiversity</a:t>
            </a:r>
            <a:endParaRPr lang="en-CA" sz="600" dirty="0">
              <a:solidFill>
                <a:srgbClr val="000000"/>
              </a:solidFill>
            </a:endParaRPr>
          </a:p>
          <a:p>
            <a:pPr marL="358775" lvl="1" indent="-244475" fontAlgn="base">
              <a:spcBef>
                <a:spcPts val="600"/>
              </a:spcBef>
              <a:spcAft>
                <a:spcPct val="0"/>
              </a:spcAft>
              <a:buClr>
                <a:srgbClr val="006600"/>
              </a:buClr>
              <a:buFontTx/>
              <a:buChar char="•"/>
            </a:pPr>
            <a:r>
              <a:rPr lang="en-CA" dirty="0">
                <a:solidFill>
                  <a:srgbClr val="000000"/>
                </a:solidFill>
              </a:rPr>
              <a:t>Designed to reflect the composition of the </a:t>
            </a:r>
            <a:r>
              <a:rPr lang="en-CA" dirty="0" smtClean="0">
                <a:solidFill>
                  <a:srgbClr val="000000"/>
                </a:solidFill>
              </a:rPr>
              <a:t>landscape</a:t>
            </a:r>
            <a:endParaRPr lang="en-CA" sz="600" dirty="0">
              <a:solidFill>
                <a:srgbClr val="000000"/>
              </a:solidFill>
            </a:endParaRPr>
          </a:p>
          <a:p>
            <a:pPr marL="358775" lvl="1" indent="-244475" fontAlgn="base">
              <a:spcBef>
                <a:spcPts val="600"/>
              </a:spcBef>
              <a:spcAft>
                <a:spcPct val="0"/>
              </a:spcAft>
              <a:buClr>
                <a:srgbClr val="006600"/>
              </a:buClr>
              <a:buFontTx/>
              <a:buChar char="•"/>
            </a:pPr>
            <a:r>
              <a:rPr lang="en-CA" dirty="0">
                <a:solidFill>
                  <a:srgbClr val="000000"/>
                </a:solidFill>
              </a:rPr>
              <a:t>Selected from the non-contributing land base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34256"/>
                                        </p:tgtEl>
                                        <p:attrNameLst>
                                          <p:attrName>style.visibility</p:attrName>
                                        </p:attrNameLst>
                                      </p:cBhvr>
                                      <p:to>
                                        <p:strVal val="visible"/>
                                      </p:to>
                                    </p:set>
                                    <p:anim calcmode="lin" valueType="num">
                                      <p:cBhvr>
                                        <p:cTn id="7" dur="500" fill="hold"/>
                                        <p:tgtEl>
                                          <p:spTgt spid="1034256"/>
                                        </p:tgtEl>
                                        <p:attrNameLst>
                                          <p:attrName>ppt_w</p:attrName>
                                        </p:attrNameLst>
                                      </p:cBhvr>
                                      <p:tavLst>
                                        <p:tav tm="0">
                                          <p:val>
                                            <p:strVal val="#ppt_w*0.05"/>
                                          </p:val>
                                        </p:tav>
                                        <p:tav tm="100000">
                                          <p:val>
                                            <p:strVal val="#ppt_w"/>
                                          </p:val>
                                        </p:tav>
                                      </p:tavLst>
                                    </p:anim>
                                    <p:anim calcmode="lin" valueType="num">
                                      <p:cBhvr>
                                        <p:cTn id="8" dur="500" fill="hold"/>
                                        <p:tgtEl>
                                          <p:spTgt spid="1034256"/>
                                        </p:tgtEl>
                                        <p:attrNameLst>
                                          <p:attrName>ppt_h</p:attrName>
                                        </p:attrNameLst>
                                      </p:cBhvr>
                                      <p:tavLst>
                                        <p:tav tm="0">
                                          <p:val>
                                            <p:strVal val="#ppt_h"/>
                                          </p:val>
                                        </p:tav>
                                        <p:tav tm="100000">
                                          <p:val>
                                            <p:strVal val="#ppt_h"/>
                                          </p:val>
                                        </p:tav>
                                      </p:tavLst>
                                    </p:anim>
                                    <p:anim calcmode="lin" valueType="num">
                                      <p:cBhvr>
                                        <p:cTn id="9" dur="500" fill="hold"/>
                                        <p:tgtEl>
                                          <p:spTgt spid="1034256"/>
                                        </p:tgtEl>
                                        <p:attrNameLst>
                                          <p:attrName>ppt_x</p:attrName>
                                        </p:attrNameLst>
                                      </p:cBhvr>
                                      <p:tavLst>
                                        <p:tav tm="0">
                                          <p:val>
                                            <p:strVal val="#ppt_x-.2"/>
                                          </p:val>
                                        </p:tav>
                                        <p:tav tm="100000">
                                          <p:val>
                                            <p:strVal val="#ppt_x"/>
                                          </p:val>
                                        </p:tav>
                                      </p:tavLst>
                                    </p:anim>
                                    <p:anim calcmode="lin" valueType="num">
                                      <p:cBhvr>
                                        <p:cTn id="10" dur="500" fill="hold"/>
                                        <p:tgtEl>
                                          <p:spTgt spid="1034256"/>
                                        </p:tgtEl>
                                        <p:attrNameLst>
                                          <p:attrName>ppt_y</p:attrName>
                                        </p:attrNameLst>
                                      </p:cBhvr>
                                      <p:tavLst>
                                        <p:tav tm="0">
                                          <p:val>
                                            <p:strVal val="#ppt_y"/>
                                          </p:val>
                                        </p:tav>
                                        <p:tav tm="100000">
                                          <p:val>
                                            <p:strVal val="#ppt_y"/>
                                          </p:val>
                                        </p:tav>
                                      </p:tavLst>
                                    </p:anim>
                                    <p:animEffect transition="in" filter="fade">
                                      <p:cBhvr>
                                        <p:cTn id="11" dur="500"/>
                                        <p:tgtEl>
                                          <p:spTgt spid="103425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4261"/>
                                        </p:tgtEl>
                                        <p:attrNameLst>
                                          <p:attrName>style.visibility</p:attrName>
                                        </p:attrNameLst>
                                      </p:cBhvr>
                                      <p:to>
                                        <p:strVal val="visible"/>
                                      </p:to>
                                    </p:set>
                                    <p:animEffect transition="in" filter="fade">
                                      <p:cBhvr>
                                        <p:cTn id="14" dur="2000"/>
                                        <p:tgtEl>
                                          <p:spTgt spid="103426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34262">
                                            <p:txEl>
                                              <p:pRg st="0" end="0"/>
                                            </p:txEl>
                                          </p:spTgt>
                                        </p:tgtEl>
                                        <p:attrNameLst>
                                          <p:attrName>style.visibility</p:attrName>
                                        </p:attrNameLst>
                                      </p:cBhvr>
                                      <p:to>
                                        <p:strVal val="visible"/>
                                      </p:to>
                                    </p:set>
                                    <p:animEffect transition="in" filter="fade">
                                      <p:cBhvr>
                                        <p:cTn id="17" dur="2000"/>
                                        <p:tgtEl>
                                          <p:spTgt spid="103426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34262">
                                            <p:txEl>
                                              <p:pRg st="2" end="2"/>
                                            </p:txEl>
                                          </p:spTgt>
                                        </p:tgtEl>
                                        <p:attrNameLst>
                                          <p:attrName>style.visibility</p:attrName>
                                        </p:attrNameLst>
                                      </p:cBhvr>
                                      <p:to>
                                        <p:strVal val="visible"/>
                                      </p:to>
                                    </p:set>
                                    <p:animEffect transition="in" filter="fade">
                                      <p:cBhvr>
                                        <p:cTn id="20" dur="2000"/>
                                        <p:tgtEl>
                                          <p:spTgt spid="103426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34262">
                                            <p:txEl>
                                              <p:pRg st="3" end="3"/>
                                            </p:txEl>
                                          </p:spTgt>
                                        </p:tgtEl>
                                        <p:attrNameLst>
                                          <p:attrName>style.visibility</p:attrName>
                                        </p:attrNameLst>
                                      </p:cBhvr>
                                      <p:to>
                                        <p:strVal val="visible"/>
                                      </p:to>
                                    </p:set>
                                    <p:animEffect transition="in" filter="fade">
                                      <p:cBhvr>
                                        <p:cTn id="23" dur="2000"/>
                                        <p:tgtEl>
                                          <p:spTgt spid="1034262">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34262">
                                            <p:txEl>
                                              <p:pRg st="4" end="4"/>
                                            </p:txEl>
                                          </p:spTgt>
                                        </p:tgtEl>
                                        <p:attrNameLst>
                                          <p:attrName>style.visibility</p:attrName>
                                        </p:attrNameLst>
                                      </p:cBhvr>
                                      <p:to>
                                        <p:strVal val="visible"/>
                                      </p:to>
                                    </p:set>
                                    <p:animEffect transition="in" filter="fade">
                                      <p:cBhvr>
                                        <p:cTn id="26" dur="2000"/>
                                        <p:tgtEl>
                                          <p:spTgt spid="1034262">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4262">
                                            <p:txEl>
                                              <p:pRg st="5" end="5"/>
                                            </p:txEl>
                                          </p:spTgt>
                                        </p:tgtEl>
                                        <p:attrNameLst>
                                          <p:attrName>style.visibility</p:attrName>
                                        </p:attrNameLst>
                                      </p:cBhvr>
                                      <p:to>
                                        <p:strVal val="visible"/>
                                      </p:to>
                                    </p:set>
                                    <p:animEffect transition="in" filter="fade">
                                      <p:cBhvr>
                                        <p:cTn id="29" dur="2000"/>
                                        <p:tgtEl>
                                          <p:spTgt spid="1034262">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34262">
                                            <p:txEl>
                                              <p:pRg st="6" end="6"/>
                                            </p:txEl>
                                          </p:spTgt>
                                        </p:tgtEl>
                                        <p:attrNameLst>
                                          <p:attrName>style.visibility</p:attrName>
                                        </p:attrNameLst>
                                      </p:cBhvr>
                                      <p:to>
                                        <p:strVal val="visible"/>
                                      </p:to>
                                    </p:set>
                                    <p:animEffect transition="in" filter="fade">
                                      <p:cBhvr>
                                        <p:cTn id="32" dur="2000"/>
                                        <p:tgtEl>
                                          <p:spTgt spid="1034262">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34262">
                                            <p:txEl>
                                              <p:pRg st="7" end="7"/>
                                            </p:txEl>
                                          </p:spTgt>
                                        </p:tgtEl>
                                        <p:attrNameLst>
                                          <p:attrName>style.visibility</p:attrName>
                                        </p:attrNameLst>
                                      </p:cBhvr>
                                      <p:to>
                                        <p:strVal val="visible"/>
                                      </p:to>
                                    </p:set>
                                    <p:animEffect transition="in" filter="fade">
                                      <p:cBhvr>
                                        <p:cTn id="35" dur="2000"/>
                                        <p:tgtEl>
                                          <p:spTgt spid="1034262">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34262">
                                            <p:txEl>
                                              <p:pRg st="8" end="8"/>
                                            </p:txEl>
                                          </p:spTgt>
                                        </p:tgtEl>
                                        <p:attrNameLst>
                                          <p:attrName>style.visibility</p:attrName>
                                        </p:attrNameLst>
                                      </p:cBhvr>
                                      <p:to>
                                        <p:strVal val="visible"/>
                                      </p:to>
                                    </p:set>
                                    <p:animEffect transition="in" filter="fade">
                                      <p:cBhvr>
                                        <p:cTn id="38" dur="2000"/>
                                        <p:tgtEl>
                                          <p:spTgt spid="103426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56" grpId="0"/>
      <p:bldP spid="1034261" grpId="0" animBg="1"/>
      <p:bldP spid="103426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7" descr="Wildlife Tree Patch"/>
          <p:cNvPicPr>
            <a:picLocks noChangeAspect="1" noChangeArrowheads="1"/>
          </p:cNvPicPr>
          <p:nvPr>
            <p:custDataLst>
              <p:tags r:id="rId2"/>
            </p:custDataLst>
          </p:nvPr>
        </p:nvPicPr>
        <p:blipFill>
          <a:blip r:embed="rId6" cstate="print"/>
          <a:srcRect l="10503" t="53029" b="5032"/>
          <a:stretch>
            <a:fillRect/>
          </a:stretch>
        </p:blipFill>
        <p:spPr bwMode="auto">
          <a:xfrm>
            <a:off x="-1588" y="1143000"/>
            <a:ext cx="9145588" cy="5715000"/>
          </a:xfrm>
          <a:prstGeom prst="rect">
            <a:avLst/>
          </a:prstGeom>
          <a:noFill/>
          <a:ln w="9525">
            <a:noFill/>
            <a:miter lim="800000"/>
            <a:headEnd/>
            <a:tailEnd/>
          </a:ln>
        </p:spPr>
      </p:pic>
      <p:grpSp>
        <p:nvGrpSpPr>
          <p:cNvPr id="2" name="Group 20"/>
          <p:cNvGrpSpPr>
            <a:grpSpLocks/>
          </p:cNvGrpSpPr>
          <p:nvPr>
            <p:custDataLst>
              <p:tags r:id="rId3"/>
            </p:custDataLst>
          </p:nvPr>
        </p:nvGrpSpPr>
        <p:grpSpPr bwMode="auto">
          <a:xfrm>
            <a:off x="0" y="0"/>
            <a:ext cx="9144000" cy="1333500"/>
            <a:chOff x="0" y="0"/>
            <a:chExt cx="5760" cy="840"/>
          </a:xfrm>
        </p:grpSpPr>
        <p:grpSp>
          <p:nvGrpSpPr>
            <p:cNvPr id="3" name="Group 21"/>
            <p:cNvGrpSpPr>
              <a:grpSpLocks/>
            </p:cNvGrpSpPr>
            <p:nvPr/>
          </p:nvGrpSpPr>
          <p:grpSpPr bwMode="auto">
            <a:xfrm>
              <a:off x="0" y="0"/>
              <a:ext cx="5760" cy="840"/>
              <a:chOff x="0" y="0"/>
              <a:chExt cx="5760" cy="840"/>
            </a:xfrm>
          </p:grpSpPr>
          <p:sp>
            <p:nvSpPr>
              <p:cNvPr id="19470" name="Rectangle 22"/>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46103" name="Rectangle 23"/>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04" name="Rectangle 24"/>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25"/>
            <p:cNvGrpSpPr>
              <a:grpSpLocks/>
            </p:cNvGrpSpPr>
            <p:nvPr/>
          </p:nvGrpSpPr>
          <p:grpSpPr bwMode="auto">
            <a:xfrm>
              <a:off x="5165" y="192"/>
              <a:ext cx="403" cy="305"/>
              <a:chOff x="5165" y="192"/>
              <a:chExt cx="403" cy="305"/>
            </a:xfrm>
          </p:grpSpPr>
          <p:sp>
            <p:nvSpPr>
              <p:cNvPr id="46106"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07"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08"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09"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10"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46114" name="Text Box 34"/>
          <p:cNvSpPr txBox="1">
            <a:spLocks noChangeArrowheads="1"/>
          </p:cNvSpPr>
          <p:nvPr/>
        </p:nvSpPr>
        <p:spPr bwMode="auto">
          <a:xfrm>
            <a:off x="76200" y="838200"/>
            <a:ext cx="71628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BC PROTECTION FOR SPECIES AT RISK</a:t>
            </a:r>
          </a:p>
        </p:txBody>
      </p:sp>
      <p:sp>
        <p:nvSpPr>
          <p:cNvPr id="46117" name="Rectangle 37"/>
          <p:cNvSpPr>
            <a:spLocks noChangeArrowheads="1"/>
          </p:cNvSpPr>
          <p:nvPr/>
        </p:nvSpPr>
        <p:spPr bwMode="auto">
          <a:xfrm>
            <a:off x="457200" y="1484784"/>
            <a:ext cx="8229600" cy="5373216"/>
          </a:xfrm>
          <a:prstGeom prst="roundRect">
            <a:avLst>
              <a:gd name="adj" fmla="val 9828"/>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46118" name="Rectangle 38"/>
          <p:cNvSpPr>
            <a:spLocks noChangeArrowheads="1"/>
          </p:cNvSpPr>
          <p:nvPr/>
        </p:nvSpPr>
        <p:spPr bwMode="auto">
          <a:xfrm>
            <a:off x="457200" y="1556792"/>
            <a:ext cx="8229600" cy="5301208"/>
          </a:xfrm>
          <a:prstGeom prst="rect">
            <a:avLst/>
          </a:prstGeom>
          <a:noFill/>
          <a:ln w="9525">
            <a:noFill/>
            <a:miter lim="800000"/>
            <a:headEnd/>
            <a:tailEnd/>
          </a:ln>
        </p:spPr>
        <p:txBody>
          <a:bodyPr lIns="274320" tIns="274320" rIns="274320" bIns="274320"/>
          <a:lstStyle/>
          <a:p>
            <a:pPr marL="342900" indent="-342900" fontAlgn="base">
              <a:lnSpc>
                <a:spcPct val="80000"/>
              </a:lnSpc>
              <a:spcBef>
                <a:spcPct val="50000"/>
              </a:spcBef>
              <a:spcAft>
                <a:spcPct val="0"/>
              </a:spcAft>
            </a:pPr>
            <a:r>
              <a:rPr lang="en-CA" sz="2000" b="1" dirty="0">
                <a:solidFill>
                  <a:srgbClr val="006600"/>
                </a:solidFill>
              </a:rPr>
              <a:t>FOREST AND RANGE PRACTICES ACT</a:t>
            </a:r>
            <a:endParaRPr lang="en-CA" sz="1000" b="1" dirty="0">
              <a:solidFill>
                <a:srgbClr val="006600"/>
              </a:solidFill>
            </a:endParaRPr>
          </a:p>
          <a:p>
            <a:pPr marL="342900" indent="-342900" fontAlgn="base">
              <a:spcBef>
                <a:spcPct val="0"/>
              </a:spcBef>
              <a:spcAft>
                <a:spcPct val="0"/>
              </a:spcAft>
            </a:pPr>
            <a:endParaRPr lang="en-CA" sz="1000" b="1" dirty="0">
              <a:solidFill>
                <a:srgbClr val="006600"/>
              </a:solidFill>
            </a:endParaRPr>
          </a:p>
          <a:p>
            <a:pPr marL="342900" indent="-342900" fontAlgn="base">
              <a:spcBef>
                <a:spcPct val="0"/>
              </a:spcBef>
              <a:spcAft>
                <a:spcPct val="0"/>
              </a:spcAft>
            </a:pPr>
            <a:r>
              <a:rPr lang="en-CA" b="1" dirty="0">
                <a:solidFill>
                  <a:srgbClr val="006600"/>
                </a:solidFill>
              </a:rPr>
              <a:t>Wildlife Tree </a:t>
            </a:r>
            <a:r>
              <a:rPr lang="en-CA" b="1" dirty="0" smtClean="0">
                <a:solidFill>
                  <a:srgbClr val="006600"/>
                </a:solidFill>
              </a:rPr>
              <a:t>Retention Areas</a:t>
            </a:r>
            <a:endParaRPr lang="en-CA" b="1" dirty="0">
              <a:solidFill>
                <a:srgbClr val="006600"/>
              </a:solidFill>
            </a:endParaRPr>
          </a:p>
          <a:p>
            <a:pPr marL="261938" indent="-261938" fontAlgn="base">
              <a:spcBef>
                <a:spcPct val="50000"/>
              </a:spcBef>
              <a:spcAft>
                <a:spcPct val="0"/>
              </a:spcAft>
            </a:pPr>
            <a:endParaRPr lang="en-CA" sz="1000" b="1" dirty="0">
              <a:solidFill>
                <a:srgbClr val="000000"/>
              </a:solidFill>
            </a:endParaRPr>
          </a:p>
          <a:p>
            <a:pPr marL="261938" indent="-261938" fontAlgn="base">
              <a:spcBef>
                <a:spcPts val="600"/>
              </a:spcBef>
              <a:spcAft>
                <a:spcPct val="0"/>
              </a:spcAft>
              <a:buClr>
                <a:srgbClr val="006600"/>
              </a:buClr>
              <a:buFontTx/>
              <a:buChar char="•"/>
            </a:pPr>
            <a:r>
              <a:rPr lang="en-CA" dirty="0">
                <a:solidFill>
                  <a:srgbClr val="000000"/>
                </a:solidFill>
              </a:rPr>
              <a:t>Important stand level habitat </a:t>
            </a:r>
            <a:r>
              <a:rPr lang="en-CA" dirty="0" smtClean="0">
                <a:solidFill>
                  <a:srgbClr val="000000"/>
                </a:solidFill>
              </a:rPr>
              <a:t>features which </a:t>
            </a:r>
            <a:r>
              <a:rPr lang="en-CA" dirty="0">
                <a:solidFill>
                  <a:srgbClr val="000000"/>
                </a:solidFill>
              </a:rPr>
              <a:t>provide vertical stand structure and a source of coarse woody debris</a:t>
            </a:r>
          </a:p>
          <a:p>
            <a:pPr marL="261938" indent="-261938" fontAlgn="base">
              <a:spcBef>
                <a:spcPts val="600"/>
              </a:spcBef>
              <a:spcAft>
                <a:spcPct val="0"/>
              </a:spcAft>
              <a:buClr>
                <a:srgbClr val="006600"/>
              </a:buClr>
              <a:buFontTx/>
              <a:buChar char="•"/>
            </a:pPr>
            <a:r>
              <a:rPr lang="en-CA" dirty="0">
                <a:solidFill>
                  <a:srgbClr val="000000"/>
                </a:solidFill>
              </a:rPr>
              <a:t>Retention in patches or clumps is the preferred method</a:t>
            </a:r>
          </a:p>
          <a:p>
            <a:pPr marL="261938" indent="-261938" fontAlgn="base">
              <a:spcBef>
                <a:spcPts val="600"/>
              </a:spcBef>
              <a:spcAft>
                <a:spcPct val="0"/>
              </a:spcAft>
              <a:buClr>
                <a:srgbClr val="006600"/>
              </a:buClr>
              <a:buFontTx/>
              <a:buChar char="•"/>
            </a:pPr>
            <a:r>
              <a:rPr lang="en-CA" dirty="0">
                <a:solidFill>
                  <a:srgbClr val="000000"/>
                </a:solidFill>
              </a:rPr>
              <a:t>Remnant or representation of the pre-harvest </a:t>
            </a:r>
            <a:r>
              <a:rPr lang="en-CA" dirty="0" smtClean="0">
                <a:solidFill>
                  <a:srgbClr val="000000"/>
                </a:solidFill>
              </a:rPr>
              <a:t>forest</a:t>
            </a:r>
          </a:p>
          <a:p>
            <a:pPr marL="261938" indent="-261938" fontAlgn="base">
              <a:spcBef>
                <a:spcPts val="600"/>
              </a:spcBef>
              <a:spcAft>
                <a:spcPct val="0"/>
              </a:spcAft>
              <a:buClr>
                <a:srgbClr val="006600"/>
              </a:buClr>
              <a:buFontTx/>
              <a:buChar char="•"/>
            </a:pPr>
            <a:r>
              <a:rPr lang="en-CA" dirty="0" smtClean="0">
                <a:solidFill>
                  <a:srgbClr val="000000"/>
                </a:solidFill>
              </a:rPr>
              <a:t>Provides </a:t>
            </a:r>
            <a:r>
              <a:rPr lang="en-CA" dirty="0">
                <a:solidFill>
                  <a:srgbClr val="000000"/>
                </a:solidFill>
              </a:rPr>
              <a:t>additional habitat values over individual trees, including security cover for a wide variety of species; thermal cover from heat, cold and wind; and snow </a:t>
            </a:r>
            <a:r>
              <a:rPr lang="en-CA" dirty="0" smtClean="0">
                <a:solidFill>
                  <a:srgbClr val="000000"/>
                </a:solidFill>
              </a:rPr>
              <a:t>interception</a:t>
            </a:r>
          </a:p>
          <a:p>
            <a:pPr marL="261938" indent="-261938" fontAlgn="base">
              <a:spcBef>
                <a:spcPts val="600"/>
              </a:spcBef>
              <a:spcAft>
                <a:spcPct val="0"/>
              </a:spcAft>
              <a:buClr>
                <a:srgbClr val="006600"/>
              </a:buClr>
              <a:buFontTx/>
              <a:buChar char="•"/>
            </a:pPr>
            <a:r>
              <a:rPr lang="en-CA" dirty="0" smtClean="0">
                <a:solidFill>
                  <a:srgbClr val="000000"/>
                </a:solidFill>
              </a:rPr>
              <a:t>Protect </a:t>
            </a:r>
            <a:r>
              <a:rPr lang="en-CA" dirty="0">
                <a:solidFill>
                  <a:srgbClr val="000000"/>
                </a:solidFill>
              </a:rPr>
              <a:t>forest structure to contribute older forest attributes throughout the rotation</a:t>
            </a:r>
            <a:endParaRPr lang="en-CA" sz="800" dirty="0">
              <a:solidFill>
                <a:srgbClr val="000000"/>
              </a:solidFill>
            </a:endParaRPr>
          </a:p>
          <a:p>
            <a:pPr marL="261938" indent="-261938" fontAlgn="base">
              <a:spcBef>
                <a:spcPts val="600"/>
              </a:spcBef>
              <a:spcAft>
                <a:spcPct val="0"/>
              </a:spcAft>
              <a:buClr>
                <a:srgbClr val="006600"/>
              </a:buClr>
              <a:buFontTx/>
              <a:buChar char="•"/>
            </a:pPr>
            <a:r>
              <a:rPr lang="en-CA" dirty="0">
                <a:solidFill>
                  <a:srgbClr val="000000"/>
                </a:solidFill>
              </a:rPr>
              <a:t>More than 80 vertebrate species known to depend on wildlife trees</a:t>
            </a:r>
            <a:endParaRPr lang="en-CA" sz="800" dirty="0">
              <a:solidFill>
                <a:srgbClr val="000000"/>
              </a:solidFill>
            </a:endParaRPr>
          </a:p>
          <a:p>
            <a:pPr marL="261938" indent="-261938" fontAlgn="base">
              <a:spcBef>
                <a:spcPts val="600"/>
              </a:spcBef>
              <a:spcAft>
                <a:spcPct val="0"/>
              </a:spcAft>
              <a:buClr>
                <a:srgbClr val="006600"/>
              </a:buClr>
              <a:buFontTx/>
              <a:buChar char="•"/>
            </a:pPr>
            <a:r>
              <a:rPr lang="en-CA" dirty="0">
                <a:solidFill>
                  <a:srgbClr val="000000"/>
                </a:solidFill>
              </a:rPr>
              <a:t>Ensure the species diversity is maintained at the stand level and over the larger landscape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46114"/>
                                        </p:tgtEl>
                                        <p:attrNameLst>
                                          <p:attrName>style.visibility</p:attrName>
                                        </p:attrNameLst>
                                      </p:cBhvr>
                                      <p:to>
                                        <p:strVal val="visible"/>
                                      </p:to>
                                    </p:set>
                                    <p:anim calcmode="lin" valueType="num">
                                      <p:cBhvr>
                                        <p:cTn id="7" dur="500" fill="hold"/>
                                        <p:tgtEl>
                                          <p:spTgt spid="46114"/>
                                        </p:tgtEl>
                                        <p:attrNameLst>
                                          <p:attrName>ppt_w</p:attrName>
                                        </p:attrNameLst>
                                      </p:cBhvr>
                                      <p:tavLst>
                                        <p:tav tm="0">
                                          <p:val>
                                            <p:strVal val="#ppt_w*0.05"/>
                                          </p:val>
                                        </p:tav>
                                        <p:tav tm="100000">
                                          <p:val>
                                            <p:strVal val="#ppt_w"/>
                                          </p:val>
                                        </p:tav>
                                      </p:tavLst>
                                    </p:anim>
                                    <p:anim calcmode="lin" valueType="num">
                                      <p:cBhvr>
                                        <p:cTn id="8" dur="500" fill="hold"/>
                                        <p:tgtEl>
                                          <p:spTgt spid="46114"/>
                                        </p:tgtEl>
                                        <p:attrNameLst>
                                          <p:attrName>ppt_h</p:attrName>
                                        </p:attrNameLst>
                                      </p:cBhvr>
                                      <p:tavLst>
                                        <p:tav tm="0">
                                          <p:val>
                                            <p:strVal val="#ppt_h"/>
                                          </p:val>
                                        </p:tav>
                                        <p:tav tm="100000">
                                          <p:val>
                                            <p:strVal val="#ppt_h"/>
                                          </p:val>
                                        </p:tav>
                                      </p:tavLst>
                                    </p:anim>
                                    <p:anim calcmode="lin" valueType="num">
                                      <p:cBhvr>
                                        <p:cTn id="9" dur="500" fill="hold"/>
                                        <p:tgtEl>
                                          <p:spTgt spid="46114"/>
                                        </p:tgtEl>
                                        <p:attrNameLst>
                                          <p:attrName>ppt_x</p:attrName>
                                        </p:attrNameLst>
                                      </p:cBhvr>
                                      <p:tavLst>
                                        <p:tav tm="0">
                                          <p:val>
                                            <p:strVal val="#ppt_x-.2"/>
                                          </p:val>
                                        </p:tav>
                                        <p:tav tm="100000">
                                          <p:val>
                                            <p:strVal val="#ppt_x"/>
                                          </p:val>
                                        </p:tav>
                                      </p:tavLst>
                                    </p:anim>
                                    <p:anim calcmode="lin" valueType="num">
                                      <p:cBhvr>
                                        <p:cTn id="10" dur="500" fill="hold"/>
                                        <p:tgtEl>
                                          <p:spTgt spid="46114"/>
                                        </p:tgtEl>
                                        <p:attrNameLst>
                                          <p:attrName>ppt_y</p:attrName>
                                        </p:attrNameLst>
                                      </p:cBhvr>
                                      <p:tavLst>
                                        <p:tav tm="0">
                                          <p:val>
                                            <p:strVal val="#ppt_y"/>
                                          </p:val>
                                        </p:tav>
                                        <p:tav tm="100000">
                                          <p:val>
                                            <p:strVal val="#ppt_y"/>
                                          </p:val>
                                        </p:tav>
                                      </p:tavLst>
                                    </p:anim>
                                    <p:animEffect transition="in" filter="fade">
                                      <p:cBhvr>
                                        <p:cTn id="11" dur="500"/>
                                        <p:tgtEl>
                                          <p:spTgt spid="461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6117"/>
                                        </p:tgtEl>
                                        <p:attrNameLst>
                                          <p:attrName>style.visibility</p:attrName>
                                        </p:attrNameLst>
                                      </p:cBhvr>
                                      <p:to>
                                        <p:strVal val="visible"/>
                                      </p:to>
                                    </p:set>
                                    <p:animEffect transition="in" filter="fade">
                                      <p:cBhvr>
                                        <p:cTn id="14" dur="2000"/>
                                        <p:tgtEl>
                                          <p:spTgt spid="4611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6118">
                                            <p:txEl>
                                              <p:pRg st="0" end="0"/>
                                            </p:txEl>
                                          </p:spTgt>
                                        </p:tgtEl>
                                        <p:attrNameLst>
                                          <p:attrName>style.visibility</p:attrName>
                                        </p:attrNameLst>
                                      </p:cBhvr>
                                      <p:to>
                                        <p:strVal val="visible"/>
                                      </p:to>
                                    </p:set>
                                    <p:animEffect transition="in" filter="fade">
                                      <p:cBhvr>
                                        <p:cTn id="17" dur="2000"/>
                                        <p:tgtEl>
                                          <p:spTgt spid="46118">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6118">
                                            <p:txEl>
                                              <p:pRg st="2" end="2"/>
                                            </p:txEl>
                                          </p:spTgt>
                                        </p:tgtEl>
                                        <p:attrNameLst>
                                          <p:attrName>style.visibility</p:attrName>
                                        </p:attrNameLst>
                                      </p:cBhvr>
                                      <p:to>
                                        <p:strVal val="visible"/>
                                      </p:to>
                                    </p:set>
                                    <p:animEffect transition="in" filter="fade">
                                      <p:cBhvr>
                                        <p:cTn id="20" dur="2000"/>
                                        <p:tgtEl>
                                          <p:spTgt spid="46118">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6118">
                                            <p:txEl>
                                              <p:pRg st="4" end="4"/>
                                            </p:txEl>
                                          </p:spTgt>
                                        </p:tgtEl>
                                        <p:attrNameLst>
                                          <p:attrName>style.visibility</p:attrName>
                                        </p:attrNameLst>
                                      </p:cBhvr>
                                      <p:to>
                                        <p:strVal val="visible"/>
                                      </p:to>
                                    </p:set>
                                    <p:animEffect transition="in" filter="fade">
                                      <p:cBhvr>
                                        <p:cTn id="23" dur="2000"/>
                                        <p:tgtEl>
                                          <p:spTgt spid="46118">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118">
                                            <p:txEl>
                                              <p:pRg st="5" end="5"/>
                                            </p:txEl>
                                          </p:spTgt>
                                        </p:tgtEl>
                                        <p:attrNameLst>
                                          <p:attrName>style.visibility</p:attrName>
                                        </p:attrNameLst>
                                      </p:cBhvr>
                                      <p:to>
                                        <p:strVal val="visible"/>
                                      </p:to>
                                    </p:set>
                                    <p:animEffect transition="in" filter="fade">
                                      <p:cBhvr>
                                        <p:cTn id="26" dur="2000"/>
                                        <p:tgtEl>
                                          <p:spTgt spid="46118">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6118">
                                            <p:txEl>
                                              <p:pRg st="6" end="6"/>
                                            </p:txEl>
                                          </p:spTgt>
                                        </p:tgtEl>
                                        <p:attrNameLst>
                                          <p:attrName>style.visibility</p:attrName>
                                        </p:attrNameLst>
                                      </p:cBhvr>
                                      <p:to>
                                        <p:strVal val="visible"/>
                                      </p:to>
                                    </p:set>
                                    <p:animEffect transition="in" filter="fade">
                                      <p:cBhvr>
                                        <p:cTn id="29" dur="2000"/>
                                        <p:tgtEl>
                                          <p:spTgt spid="46118">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6118">
                                            <p:txEl>
                                              <p:pRg st="7" end="7"/>
                                            </p:txEl>
                                          </p:spTgt>
                                        </p:tgtEl>
                                        <p:attrNameLst>
                                          <p:attrName>style.visibility</p:attrName>
                                        </p:attrNameLst>
                                      </p:cBhvr>
                                      <p:to>
                                        <p:strVal val="visible"/>
                                      </p:to>
                                    </p:set>
                                    <p:animEffect transition="in" filter="fade">
                                      <p:cBhvr>
                                        <p:cTn id="32" dur="2000"/>
                                        <p:tgtEl>
                                          <p:spTgt spid="46118">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6118">
                                            <p:txEl>
                                              <p:pRg st="8" end="8"/>
                                            </p:txEl>
                                          </p:spTgt>
                                        </p:tgtEl>
                                        <p:attrNameLst>
                                          <p:attrName>style.visibility</p:attrName>
                                        </p:attrNameLst>
                                      </p:cBhvr>
                                      <p:to>
                                        <p:strVal val="visible"/>
                                      </p:to>
                                    </p:set>
                                    <p:animEffect transition="in" filter="fade">
                                      <p:cBhvr>
                                        <p:cTn id="35" dur="2000"/>
                                        <p:tgtEl>
                                          <p:spTgt spid="46118">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6118">
                                            <p:txEl>
                                              <p:pRg st="9" end="9"/>
                                            </p:txEl>
                                          </p:spTgt>
                                        </p:tgtEl>
                                        <p:attrNameLst>
                                          <p:attrName>style.visibility</p:attrName>
                                        </p:attrNameLst>
                                      </p:cBhvr>
                                      <p:to>
                                        <p:strVal val="visible"/>
                                      </p:to>
                                    </p:set>
                                    <p:animEffect transition="in" filter="fade">
                                      <p:cBhvr>
                                        <p:cTn id="38" dur="2000"/>
                                        <p:tgtEl>
                                          <p:spTgt spid="46118">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6118">
                                            <p:txEl>
                                              <p:pRg st="10" end="10"/>
                                            </p:txEl>
                                          </p:spTgt>
                                        </p:tgtEl>
                                        <p:attrNameLst>
                                          <p:attrName>style.visibility</p:attrName>
                                        </p:attrNameLst>
                                      </p:cBhvr>
                                      <p:to>
                                        <p:strVal val="visible"/>
                                      </p:to>
                                    </p:set>
                                    <p:animEffect transition="in" filter="fade">
                                      <p:cBhvr>
                                        <p:cTn id="41" dur="2000"/>
                                        <p:tgtEl>
                                          <p:spTgt spid="4611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14" grpId="0"/>
      <p:bldP spid="46117" grpId="0" animBg="1"/>
      <p:bldP spid="46118"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4799" name="Picture 15" descr="Cutthroat Trout 2"/>
          <p:cNvPicPr>
            <a:picLocks noChangeAspect="1" noChangeArrowheads="1"/>
          </p:cNvPicPr>
          <p:nvPr>
            <p:custDataLst>
              <p:tags r:id="rId2"/>
            </p:custDataLst>
          </p:nvPr>
        </p:nvPicPr>
        <p:blipFill>
          <a:blip r:embed="rId6" cstate="print"/>
          <a:srcRect t="13965" r="16574" b="22008"/>
          <a:stretch>
            <a:fillRect/>
          </a:stretch>
        </p:blipFill>
        <p:spPr bwMode="auto">
          <a:xfrm>
            <a:off x="5257800" y="1600200"/>
            <a:ext cx="3429000" cy="197485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14800" name="Text Box 16"/>
          <p:cNvSpPr txBox="1">
            <a:spLocks noChangeArrowheads="1"/>
          </p:cNvSpPr>
          <p:nvPr/>
        </p:nvSpPr>
        <p:spPr bwMode="auto">
          <a:xfrm>
            <a:off x="5181600" y="3657600"/>
            <a:ext cx="3505200" cy="2444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black"/>
                </a:solidFill>
                <a:effectLst>
                  <a:outerShdw blurRad="38100" dist="38100" dir="2700000" algn="tl">
                    <a:srgbClr val="C0C0C0"/>
                  </a:outerShdw>
                </a:effectLst>
                <a:latin typeface="Arial" charset="0"/>
                <a:cs typeface="Arial" charset="0"/>
              </a:rPr>
              <a:t>Cutthroat Trout - Kirsten MacKenzie</a:t>
            </a:r>
          </a:p>
        </p:txBody>
      </p:sp>
      <p:pic>
        <p:nvPicPr>
          <p:cNvPr id="1014801" name="Picture 17" descr="Arctic Grayling"/>
          <p:cNvPicPr>
            <a:picLocks noChangeAspect="1" noChangeArrowheads="1"/>
          </p:cNvPicPr>
          <p:nvPr>
            <p:custDataLst>
              <p:tags r:id="rId3"/>
            </p:custDataLst>
          </p:nvPr>
        </p:nvPicPr>
        <p:blipFill>
          <a:blip r:embed="rId7" cstate="print"/>
          <a:srcRect l="2000" r="4001"/>
          <a:stretch>
            <a:fillRect/>
          </a:stretch>
        </p:blipFill>
        <p:spPr bwMode="auto">
          <a:xfrm>
            <a:off x="5257800" y="4124325"/>
            <a:ext cx="3429000" cy="1971675"/>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14802" name="Text Box 18"/>
          <p:cNvSpPr txBox="1">
            <a:spLocks noChangeArrowheads="1"/>
          </p:cNvSpPr>
          <p:nvPr/>
        </p:nvSpPr>
        <p:spPr bwMode="auto">
          <a:xfrm>
            <a:off x="5105400" y="6232525"/>
            <a:ext cx="3810000" cy="3968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white"/>
                </a:solidFill>
                <a:effectLst>
                  <a:outerShdw blurRad="38100" dist="38100" dir="2700000" algn="tl">
                    <a:srgbClr val="C0C0C0"/>
                  </a:outerShdw>
                </a:effectLst>
                <a:latin typeface="Arial" charset="0"/>
                <a:cs typeface="Arial" charset="0"/>
              </a:rPr>
              <a:t>Arctic Grayling - Christopher Leavell - http://www.leavellphoto.com</a:t>
            </a:r>
            <a:endParaRPr lang="en-CA" sz="1000">
              <a:solidFill>
                <a:prstClr val="black"/>
              </a:solidFill>
              <a:effectLst>
                <a:outerShdw blurRad="38100" dist="38100" dir="2700000" algn="tl">
                  <a:srgbClr val="C0C0C0"/>
                </a:outerShdw>
              </a:effectLst>
              <a:latin typeface="Arial" charset="0"/>
              <a:cs typeface="Arial" charset="0"/>
            </a:endParaRPr>
          </a:p>
        </p:txBody>
      </p:sp>
      <p:sp>
        <p:nvSpPr>
          <p:cNvPr id="1014803" name="Rectangle 19"/>
          <p:cNvSpPr>
            <a:spLocks noGrp="1" noChangeArrowheads="1"/>
          </p:cNvSpPr>
          <p:nvPr>
            <p:ph idx="1"/>
          </p:nvPr>
        </p:nvSpPr>
        <p:spPr>
          <a:xfrm>
            <a:off x="457200" y="1600200"/>
            <a:ext cx="4343400" cy="4876800"/>
          </a:xfrm>
          <a:prstGeom prst="roundRect">
            <a:avLst>
              <a:gd name="adj" fmla="val 8812"/>
            </a:avLst>
          </a:prstGeom>
          <a:solidFill>
            <a:schemeClr val="bg1">
              <a:alpha val="67058"/>
            </a:schemeClr>
          </a:solidFill>
        </p:spPr>
        <p:txBody>
          <a:bodyPr lIns="274320" tIns="274320" rIns="274320" bIns="274320">
            <a:normAutofit fontScale="77500" lnSpcReduction="20000"/>
          </a:bodyPr>
          <a:lstStyle/>
          <a:p>
            <a:pPr eaLnBrk="1" hangingPunct="1">
              <a:lnSpc>
                <a:spcPct val="80000"/>
              </a:lnSpc>
              <a:spcBef>
                <a:spcPct val="50000"/>
              </a:spcBef>
              <a:buClr>
                <a:srgbClr val="006600"/>
              </a:buClr>
              <a:buFontTx/>
              <a:buNone/>
            </a:pPr>
            <a:r>
              <a:rPr lang="en-CA" sz="2000" b="1" dirty="0" smtClean="0">
                <a:solidFill>
                  <a:srgbClr val="006600"/>
                </a:solidFill>
                <a:latin typeface="Arial" pitchFamily="34" charset="0"/>
                <a:cs typeface="Arial" pitchFamily="34" charset="0"/>
              </a:rPr>
              <a:t>BC FISH PROTECTION ACT</a:t>
            </a:r>
            <a:r>
              <a:rPr lang="en-CA" sz="2000" b="1" dirty="0" smtClean="0">
                <a:latin typeface="Arial" pitchFamily="34" charset="0"/>
                <a:cs typeface="Arial" pitchFamily="34" charset="0"/>
              </a:rPr>
              <a:t> </a:t>
            </a:r>
          </a:p>
          <a:p>
            <a:pPr eaLnBrk="1" hangingPunct="1">
              <a:lnSpc>
                <a:spcPct val="80000"/>
              </a:lnSpc>
              <a:buClr>
                <a:srgbClr val="006600"/>
              </a:buClr>
              <a:buFontTx/>
              <a:buNone/>
            </a:pPr>
            <a:endParaRPr lang="en-CA" sz="1000" b="1" dirty="0" smtClean="0">
              <a:latin typeface="Arial" pitchFamily="34" charset="0"/>
              <a:cs typeface="Arial" pitchFamily="34" charset="0"/>
            </a:endParaRPr>
          </a:p>
          <a:p>
            <a:pPr marL="261938" indent="-261938">
              <a:lnSpc>
                <a:spcPct val="110000"/>
              </a:lnSpc>
              <a:buClr>
                <a:srgbClr val="006600"/>
              </a:buClr>
            </a:pPr>
            <a:r>
              <a:rPr lang="en-CA" sz="1800" dirty="0" smtClean="0">
                <a:latin typeface="Arial" pitchFamily="34" charset="0"/>
                <a:cs typeface="Arial" pitchFamily="34" charset="0"/>
              </a:rPr>
              <a:t>To ensure fish and fish habitat are sustained for present and future generations.  It </a:t>
            </a:r>
            <a:r>
              <a:rPr lang="en-CA" sz="1800" dirty="0">
                <a:latin typeface="Arial" pitchFamily="34" charset="0"/>
                <a:cs typeface="Arial" pitchFamily="34" charset="0"/>
              </a:rPr>
              <a:t>aims to balance the needs of fish with the needs of people, to the benefit of </a:t>
            </a:r>
            <a:r>
              <a:rPr lang="en-CA" sz="1800" dirty="0" smtClean="0">
                <a:latin typeface="Arial" pitchFamily="34" charset="0"/>
                <a:cs typeface="Arial" pitchFamily="34" charset="0"/>
              </a:rPr>
              <a:t>both.</a:t>
            </a:r>
          </a:p>
          <a:p>
            <a:pPr eaLnBrk="1" hangingPunct="1">
              <a:lnSpc>
                <a:spcPct val="110000"/>
              </a:lnSpc>
              <a:buClr>
                <a:srgbClr val="006600"/>
              </a:buClr>
            </a:pPr>
            <a:endParaRPr lang="en-CA" sz="1800" dirty="0" smtClean="0">
              <a:latin typeface="Arial" pitchFamily="34" charset="0"/>
              <a:cs typeface="Arial" pitchFamily="34" charset="0"/>
            </a:endParaRPr>
          </a:p>
          <a:p>
            <a:pPr eaLnBrk="1" hangingPunct="1">
              <a:lnSpc>
                <a:spcPct val="110000"/>
              </a:lnSpc>
              <a:buClr>
                <a:srgbClr val="006600"/>
              </a:buClr>
              <a:buFontTx/>
              <a:buNone/>
            </a:pPr>
            <a:r>
              <a:rPr lang="en-CA" sz="1800" dirty="0" smtClean="0">
                <a:latin typeface="Arial" pitchFamily="34" charset="0"/>
                <a:cs typeface="Arial" pitchFamily="34" charset="0"/>
              </a:rPr>
              <a:t>Four major objectives: </a:t>
            </a:r>
            <a:endParaRPr lang="en-CA" sz="800" dirty="0" smtClean="0">
              <a:latin typeface="Arial" pitchFamily="34" charset="0"/>
              <a:cs typeface="Arial" pitchFamily="34" charset="0"/>
            </a:endParaRPr>
          </a:p>
          <a:p>
            <a:pPr eaLnBrk="1" hangingPunct="1">
              <a:lnSpc>
                <a:spcPct val="110000"/>
              </a:lnSpc>
              <a:buClr>
                <a:srgbClr val="006600"/>
              </a:buClr>
              <a:buFontTx/>
              <a:buNone/>
            </a:pPr>
            <a:endParaRPr lang="en-CA" sz="800" dirty="0" smtClean="0">
              <a:latin typeface="Arial" pitchFamily="34" charset="0"/>
              <a:cs typeface="Arial" pitchFamily="34" charset="0"/>
            </a:endParaRPr>
          </a:p>
          <a:p>
            <a:pPr lvl="1" eaLnBrk="1" hangingPunct="1">
              <a:lnSpc>
                <a:spcPct val="110000"/>
              </a:lnSpc>
              <a:buClr>
                <a:srgbClr val="006600"/>
              </a:buClr>
              <a:buFont typeface="Courier New" pitchFamily="49" charset="0"/>
              <a:buChar char="o"/>
            </a:pPr>
            <a:r>
              <a:rPr lang="en-CA" sz="1600" dirty="0" smtClean="0">
                <a:latin typeface="Arial" pitchFamily="34" charset="0"/>
                <a:cs typeface="Arial" pitchFamily="34" charset="0"/>
              </a:rPr>
              <a:t>Ensuring sufficient water for fish</a:t>
            </a:r>
          </a:p>
          <a:p>
            <a:pPr lvl="1" eaLnBrk="1" hangingPunct="1">
              <a:lnSpc>
                <a:spcPct val="110000"/>
              </a:lnSpc>
              <a:buClr>
                <a:srgbClr val="006600"/>
              </a:buClr>
              <a:buFont typeface="Courier New" pitchFamily="49" charset="0"/>
              <a:buChar char="o"/>
            </a:pPr>
            <a:r>
              <a:rPr lang="en-CA" sz="1600" dirty="0" smtClean="0">
                <a:latin typeface="Arial" pitchFamily="34" charset="0"/>
                <a:cs typeface="Arial" pitchFamily="34" charset="0"/>
              </a:rPr>
              <a:t>Protecting and restoring fish habitat </a:t>
            </a:r>
          </a:p>
          <a:p>
            <a:pPr lvl="1" eaLnBrk="1" hangingPunct="1">
              <a:lnSpc>
                <a:spcPct val="110000"/>
              </a:lnSpc>
              <a:buClr>
                <a:srgbClr val="006600"/>
              </a:buClr>
              <a:buFont typeface="Courier New" pitchFamily="49" charset="0"/>
              <a:buChar char="o"/>
            </a:pPr>
            <a:r>
              <a:rPr lang="en-CA" sz="1600" dirty="0" smtClean="0">
                <a:latin typeface="Arial" pitchFamily="34" charset="0"/>
                <a:cs typeface="Arial" pitchFamily="34" charset="0"/>
              </a:rPr>
              <a:t>Improved riparian protection and enhancement</a:t>
            </a:r>
          </a:p>
          <a:p>
            <a:pPr lvl="1" eaLnBrk="1" hangingPunct="1">
              <a:lnSpc>
                <a:spcPct val="110000"/>
              </a:lnSpc>
              <a:buClr>
                <a:srgbClr val="006600"/>
              </a:buClr>
              <a:buFont typeface="Courier New" pitchFamily="49" charset="0"/>
              <a:buChar char="o"/>
            </a:pPr>
            <a:r>
              <a:rPr lang="en-CA" sz="1600" dirty="0" smtClean="0">
                <a:latin typeface="Arial" pitchFamily="34" charset="0"/>
                <a:cs typeface="Arial" pitchFamily="34" charset="0"/>
              </a:rPr>
              <a:t>Stronger local government powers in environmental planning</a:t>
            </a:r>
          </a:p>
          <a:p>
            <a:pPr lvl="1" eaLnBrk="1" hangingPunct="1">
              <a:lnSpc>
                <a:spcPct val="110000"/>
              </a:lnSpc>
              <a:buClr>
                <a:srgbClr val="006600"/>
              </a:buClr>
            </a:pPr>
            <a:endParaRPr lang="en-CA" sz="1600" dirty="0" smtClean="0">
              <a:latin typeface="Arial" pitchFamily="34" charset="0"/>
              <a:cs typeface="Arial" pitchFamily="34" charset="0"/>
            </a:endParaRPr>
          </a:p>
          <a:p>
            <a:pPr marL="261938" indent="-261938" eaLnBrk="1" hangingPunct="1">
              <a:lnSpc>
                <a:spcPct val="110000"/>
              </a:lnSpc>
              <a:buClr>
                <a:srgbClr val="006600"/>
              </a:buClr>
            </a:pPr>
            <a:r>
              <a:rPr lang="en-CA" sz="1800" dirty="0" smtClean="0">
                <a:latin typeface="Arial" pitchFamily="34" charset="0"/>
                <a:cs typeface="Arial" pitchFamily="34" charset="0"/>
              </a:rPr>
              <a:t>Addresses water levels, riparian habitat and designation of sensitive streams</a:t>
            </a:r>
          </a:p>
        </p:txBody>
      </p:sp>
      <p:sp>
        <p:nvSpPr>
          <p:cNvPr id="1014804" name="Text Box 20"/>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14804"/>
                                        </p:tgtEl>
                                        <p:attrNameLst>
                                          <p:attrName>style.visibility</p:attrName>
                                        </p:attrNameLst>
                                      </p:cBhvr>
                                      <p:to>
                                        <p:strVal val="visible"/>
                                      </p:to>
                                    </p:set>
                                    <p:anim calcmode="lin" valueType="num">
                                      <p:cBhvr>
                                        <p:cTn id="7" dur="500" fill="hold"/>
                                        <p:tgtEl>
                                          <p:spTgt spid="1014804"/>
                                        </p:tgtEl>
                                        <p:attrNameLst>
                                          <p:attrName>ppt_w</p:attrName>
                                        </p:attrNameLst>
                                      </p:cBhvr>
                                      <p:tavLst>
                                        <p:tav tm="0">
                                          <p:val>
                                            <p:strVal val="#ppt_w*0.05"/>
                                          </p:val>
                                        </p:tav>
                                        <p:tav tm="100000">
                                          <p:val>
                                            <p:strVal val="#ppt_w"/>
                                          </p:val>
                                        </p:tav>
                                      </p:tavLst>
                                    </p:anim>
                                    <p:anim calcmode="lin" valueType="num">
                                      <p:cBhvr>
                                        <p:cTn id="8" dur="500" fill="hold"/>
                                        <p:tgtEl>
                                          <p:spTgt spid="1014804"/>
                                        </p:tgtEl>
                                        <p:attrNameLst>
                                          <p:attrName>ppt_h</p:attrName>
                                        </p:attrNameLst>
                                      </p:cBhvr>
                                      <p:tavLst>
                                        <p:tav tm="0">
                                          <p:val>
                                            <p:strVal val="#ppt_h"/>
                                          </p:val>
                                        </p:tav>
                                        <p:tav tm="100000">
                                          <p:val>
                                            <p:strVal val="#ppt_h"/>
                                          </p:val>
                                        </p:tav>
                                      </p:tavLst>
                                    </p:anim>
                                    <p:anim calcmode="lin" valueType="num">
                                      <p:cBhvr>
                                        <p:cTn id="9" dur="500" fill="hold"/>
                                        <p:tgtEl>
                                          <p:spTgt spid="1014804"/>
                                        </p:tgtEl>
                                        <p:attrNameLst>
                                          <p:attrName>ppt_x</p:attrName>
                                        </p:attrNameLst>
                                      </p:cBhvr>
                                      <p:tavLst>
                                        <p:tav tm="0">
                                          <p:val>
                                            <p:strVal val="#ppt_x-.2"/>
                                          </p:val>
                                        </p:tav>
                                        <p:tav tm="100000">
                                          <p:val>
                                            <p:strVal val="#ppt_x"/>
                                          </p:val>
                                        </p:tav>
                                      </p:tavLst>
                                    </p:anim>
                                    <p:anim calcmode="lin" valueType="num">
                                      <p:cBhvr>
                                        <p:cTn id="10" dur="500" fill="hold"/>
                                        <p:tgtEl>
                                          <p:spTgt spid="1014804"/>
                                        </p:tgtEl>
                                        <p:attrNameLst>
                                          <p:attrName>ppt_y</p:attrName>
                                        </p:attrNameLst>
                                      </p:cBhvr>
                                      <p:tavLst>
                                        <p:tav tm="0">
                                          <p:val>
                                            <p:strVal val="#ppt_y"/>
                                          </p:val>
                                        </p:tav>
                                        <p:tav tm="100000">
                                          <p:val>
                                            <p:strVal val="#ppt_y"/>
                                          </p:val>
                                        </p:tav>
                                      </p:tavLst>
                                    </p:anim>
                                    <p:animEffect transition="in" filter="fade">
                                      <p:cBhvr>
                                        <p:cTn id="11" dur="500"/>
                                        <p:tgtEl>
                                          <p:spTgt spid="101480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14803">
                                            <p:bg/>
                                          </p:spTgt>
                                        </p:tgtEl>
                                        <p:attrNameLst>
                                          <p:attrName>style.visibility</p:attrName>
                                        </p:attrNameLst>
                                      </p:cBhvr>
                                      <p:to>
                                        <p:strVal val="visible"/>
                                      </p:to>
                                    </p:set>
                                    <p:animEffect transition="in" filter="fade">
                                      <p:cBhvr>
                                        <p:cTn id="14" dur="2000"/>
                                        <p:tgtEl>
                                          <p:spTgt spid="101480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14803">
                                            <p:txEl>
                                              <p:pRg st="0" end="0"/>
                                            </p:txEl>
                                          </p:spTgt>
                                        </p:tgtEl>
                                        <p:attrNameLst>
                                          <p:attrName>style.visibility</p:attrName>
                                        </p:attrNameLst>
                                      </p:cBhvr>
                                      <p:to>
                                        <p:strVal val="visible"/>
                                      </p:to>
                                    </p:set>
                                    <p:animEffect transition="in" filter="fade">
                                      <p:cBhvr>
                                        <p:cTn id="17" dur="2000"/>
                                        <p:tgtEl>
                                          <p:spTgt spid="101480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14803">
                                            <p:txEl>
                                              <p:pRg st="2" end="2"/>
                                            </p:txEl>
                                          </p:spTgt>
                                        </p:tgtEl>
                                        <p:attrNameLst>
                                          <p:attrName>style.visibility</p:attrName>
                                        </p:attrNameLst>
                                      </p:cBhvr>
                                      <p:to>
                                        <p:strVal val="visible"/>
                                      </p:to>
                                    </p:set>
                                    <p:animEffect transition="in" filter="fade">
                                      <p:cBhvr>
                                        <p:cTn id="20" dur="2000"/>
                                        <p:tgtEl>
                                          <p:spTgt spid="101480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14803">
                                            <p:txEl>
                                              <p:pRg st="4" end="4"/>
                                            </p:txEl>
                                          </p:spTgt>
                                        </p:tgtEl>
                                        <p:attrNameLst>
                                          <p:attrName>style.visibility</p:attrName>
                                        </p:attrNameLst>
                                      </p:cBhvr>
                                      <p:to>
                                        <p:strVal val="visible"/>
                                      </p:to>
                                    </p:set>
                                    <p:animEffect transition="in" filter="fade">
                                      <p:cBhvr>
                                        <p:cTn id="23" dur="2000"/>
                                        <p:tgtEl>
                                          <p:spTgt spid="101480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14803">
                                            <p:txEl>
                                              <p:pRg st="6" end="6"/>
                                            </p:txEl>
                                          </p:spTgt>
                                        </p:tgtEl>
                                        <p:attrNameLst>
                                          <p:attrName>style.visibility</p:attrName>
                                        </p:attrNameLst>
                                      </p:cBhvr>
                                      <p:to>
                                        <p:strVal val="visible"/>
                                      </p:to>
                                    </p:set>
                                    <p:animEffect transition="in" filter="fade">
                                      <p:cBhvr>
                                        <p:cTn id="26" dur="2000"/>
                                        <p:tgtEl>
                                          <p:spTgt spid="101480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14803">
                                            <p:txEl>
                                              <p:pRg st="7" end="7"/>
                                            </p:txEl>
                                          </p:spTgt>
                                        </p:tgtEl>
                                        <p:attrNameLst>
                                          <p:attrName>style.visibility</p:attrName>
                                        </p:attrNameLst>
                                      </p:cBhvr>
                                      <p:to>
                                        <p:strVal val="visible"/>
                                      </p:to>
                                    </p:set>
                                    <p:animEffect transition="in" filter="fade">
                                      <p:cBhvr>
                                        <p:cTn id="29" dur="2000"/>
                                        <p:tgtEl>
                                          <p:spTgt spid="1014803">
                                            <p:txEl>
                                              <p:pRg st="7" end="7"/>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14803">
                                            <p:txEl>
                                              <p:pRg st="8" end="8"/>
                                            </p:txEl>
                                          </p:spTgt>
                                        </p:tgtEl>
                                        <p:attrNameLst>
                                          <p:attrName>style.visibility</p:attrName>
                                        </p:attrNameLst>
                                      </p:cBhvr>
                                      <p:to>
                                        <p:strVal val="visible"/>
                                      </p:to>
                                    </p:set>
                                    <p:animEffect transition="in" filter="fade">
                                      <p:cBhvr>
                                        <p:cTn id="32" dur="2000"/>
                                        <p:tgtEl>
                                          <p:spTgt spid="1014803">
                                            <p:txEl>
                                              <p:pRg st="8" end="8"/>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14803">
                                            <p:txEl>
                                              <p:pRg st="9" end="9"/>
                                            </p:txEl>
                                          </p:spTgt>
                                        </p:tgtEl>
                                        <p:attrNameLst>
                                          <p:attrName>style.visibility</p:attrName>
                                        </p:attrNameLst>
                                      </p:cBhvr>
                                      <p:to>
                                        <p:strVal val="visible"/>
                                      </p:to>
                                    </p:set>
                                    <p:animEffect transition="in" filter="fade">
                                      <p:cBhvr>
                                        <p:cTn id="35" dur="2000"/>
                                        <p:tgtEl>
                                          <p:spTgt spid="1014803">
                                            <p:txEl>
                                              <p:pRg st="9" end="9"/>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14803">
                                            <p:txEl>
                                              <p:pRg st="11" end="11"/>
                                            </p:txEl>
                                          </p:spTgt>
                                        </p:tgtEl>
                                        <p:attrNameLst>
                                          <p:attrName>style.visibility</p:attrName>
                                        </p:attrNameLst>
                                      </p:cBhvr>
                                      <p:to>
                                        <p:strVal val="visible"/>
                                      </p:to>
                                    </p:set>
                                    <p:animEffect transition="in" filter="fade">
                                      <p:cBhvr>
                                        <p:cTn id="38" dur="2000"/>
                                        <p:tgtEl>
                                          <p:spTgt spid="101480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4803" grpId="0" build="allAtOnce" animBg="1"/>
      <p:bldP spid="101480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130" name="Text Box 18"/>
          <p:cNvSpPr txBox="1">
            <a:spLocks noChangeArrowheads="1"/>
          </p:cNvSpPr>
          <p:nvPr/>
        </p:nvSpPr>
        <p:spPr bwMode="auto">
          <a:xfrm>
            <a:off x="76200" y="838200"/>
            <a:ext cx="73152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BC PROTECTION FOR SPECIES AT RISK</a:t>
            </a:r>
          </a:p>
        </p:txBody>
      </p:sp>
      <p:sp>
        <p:nvSpPr>
          <p:cNvPr id="986132" name="Rectangle 20"/>
          <p:cNvSpPr>
            <a:spLocks noGrp="1" noChangeArrowheads="1"/>
          </p:cNvSpPr>
          <p:nvPr>
            <p:ph idx="1"/>
          </p:nvPr>
        </p:nvSpPr>
        <p:spPr>
          <a:xfrm>
            <a:off x="457200" y="1676400"/>
            <a:ext cx="8382000" cy="5029200"/>
          </a:xfrm>
          <a:prstGeom prst="roundRect">
            <a:avLst>
              <a:gd name="adj" fmla="val 7712"/>
            </a:avLst>
          </a:prstGeom>
          <a:solidFill>
            <a:schemeClr val="bg1">
              <a:alpha val="67058"/>
            </a:schemeClr>
          </a:solidFill>
        </p:spPr>
        <p:txBody>
          <a:bodyPr lIns="457200" tIns="228600" rIns="457200" bIns="228600">
            <a:normAutofit fontScale="70000" lnSpcReduction="20000"/>
          </a:bodyPr>
          <a:lstStyle/>
          <a:p>
            <a:pPr eaLnBrk="1" hangingPunct="1">
              <a:lnSpc>
                <a:spcPct val="80000"/>
              </a:lnSpc>
              <a:spcBef>
                <a:spcPct val="50000"/>
              </a:spcBef>
              <a:buFontTx/>
              <a:buNone/>
            </a:pPr>
            <a:r>
              <a:rPr lang="en-CA" sz="2000" b="1" dirty="0" smtClean="0">
                <a:solidFill>
                  <a:srgbClr val="006600"/>
                </a:solidFill>
                <a:latin typeface="Arial" pitchFamily="34" charset="0"/>
                <a:cs typeface="Arial" pitchFamily="34" charset="0"/>
              </a:rPr>
              <a:t>BC FISH PROTECTION ACT</a:t>
            </a:r>
          </a:p>
          <a:p>
            <a:pPr eaLnBrk="1" hangingPunct="1">
              <a:lnSpc>
                <a:spcPct val="80000"/>
              </a:lnSpc>
              <a:spcBef>
                <a:spcPct val="0"/>
              </a:spcBef>
              <a:buClr>
                <a:srgbClr val="006600"/>
              </a:buClr>
              <a:buFontTx/>
              <a:buNone/>
            </a:pPr>
            <a:endParaRPr lang="en-CA" sz="1000" b="1" dirty="0" smtClean="0">
              <a:solidFill>
                <a:srgbClr val="006600"/>
              </a:solidFill>
              <a:latin typeface="Arial" pitchFamily="34" charset="0"/>
              <a:cs typeface="Arial" pitchFamily="34" charset="0"/>
            </a:endParaRPr>
          </a:p>
          <a:p>
            <a:pPr eaLnBrk="1" hangingPunct="1">
              <a:lnSpc>
                <a:spcPct val="80000"/>
              </a:lnSpc>
              <a:buClr>
                <a:srgbClr val="006600"/>
              </a:buClr>
              <a:buFontTx/>
              <a:buNone/>
            </a:pPr>
            <a:r>
              <a:rPr lang="en-CA" sz="1800" b="1" dirty="0" smtClean="0">
                <a:solidFill>
                  <a:srgbClr val="006600"/>
                </a:solidFill>
                <a:latin typeface="Arial" pitchFamily="34" charset="0"/>
                <a:cs typeface="Arial" pitchFamily="34" charset="0"/>
              </a:rPr>
              <a:t>Riparian Areas Regulation</a:t>
            </a:r>
            <a:endParaRPr lang="en-CA" sz="1800" b="1" dirty="0" smtClean="0">
              <a:latin typeface="Arial" pitchFamily="34" charset="0"/>
              <a:cs typeface="Arial" pitchFamily="34" charset="0"/>
            </a:endParaRPr>
          </a:p>
          <a:p>
            <a:pPr eaLnBrk="1" hangingPunct="1">
              <a:lnSpc>
                <a:spcPct val="80000"/>
              </a:lnSpc>
              <a:buClr>
                <a:srgbClr val="006600"/>
              </a:buClr>
              <a:buFontTx/>
              <a:buNone/>
            </a:pPr>
            <a:endParaRPr lang="en-CA" sz="1000" b="1" dirty="0" smtClean="0">
              <a:latin typeface="Arial" pitchFamily="34" charset="0"/>
              <a:cs typeface="Arial" pitchFamily="34" charset="0"/>
            </a:endParaRPr>
          </a:p>
          <a:p>
            <a:pPr eaLnBrk="1" hangingPunct="1">
              <a:lnSpc>
                <a:spcPct val="80000"/>
              </a:lnSpc>
              <a:buClr>
                <a:srgbClr val="006600"/>
              </a:buClr>
              <a:buFontTx/>
              <a:buNone/>
            </a:pPr>
            <a:endParaRPr lang="en-CA" sz="1000" b="1" dirty="0" smtClean="0">
              <a:latin typeface="Arial" pitchFamily="34" charset="0"/>
              <a:cs typeface="Arial" pitchFamily="34" charset="0"/>
            </a:endParaRPr>
          </a:p>
          <a:p>
            <a:pPr eaLnBrk="1" hangingPunct="1">
              <a:lnSpc>
                <a:spcPct val="80000"/>
              </a:lnSpc>
              <a:buClr>
                <a:srgbClr val="006600"/>
              </a:buClr>
              <a:buFontTx/>
              <a:buNone/>
            </a:pPr>
            <a:r>
              <a:rPr lang="en-CA" sz="1800" dirty="0" smtClean="0">
                <a:latin typeface="Arial" pitchFamily="34" charset="0"/>
                <a:cs typeface="Arial" pitchFamily="34" charset="0"/>
              </a:rPr>
              <a:t>Purpose:</a:t>
            </a:r>
          </a:p>
          <a:p>
            <a:pPr eaLnBrk="1" hangingPunct="1">
              <a:lnSpc>
                <a:spcPct val="80000"/>
              </a:lnSpc>
              <a:buClr>
                <a:srgbClr val="006600"/>
              </a:buClr>
              <a:buFontTx/>
              <a:buNone/>
            </a:pPr>
            <a:endParaRPr lang="en-CA" sz="10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Provide protection for the features, functions and conditions that are vital in the natural maintenance of stream health and productivity </a:t>
            </a:r>
          </a:p>
          <a:p>
            <a:pPr eaLnBrk="1" hangingPunct="1">
              <a:lnSpc>
                <a:spcPct val="120000"/>
              </a:lnSpc>
              <a:buClr>
                <a:srgbClr val="006600"/>
              </a:buClr>
            </a:pPr>
            <a:endParaRPr lang="en-CA" sz="1200" dirty="0" smtClean="0">
              <a:latin typeface="Arial" pitchFamily="34" charset="0"/>
              <a:cs typeface="Arial" pitchFamily="34" charset="0"/>
            </a:endParaRPr>
          </a:p>
          <a:p>
            <a:pPr eaLnBrk="1" hangingPunct="1">
              <a:lnSpc>
                <a:spcPct val="120000"/>
              </a:lnSpc>
              <a:buClr>
                <a:srgbClr val="006600"/>
              </a:buClr>
              <a:buFontTx/>
              <a:buNone/>
            </a:pPr>
            <a:r>
              <a:rPr lang="en-CA" sz="1800" dirty="0" smtClean="0">
                <a:latin typeface="Arial" pitchFamily="34" charset="0"/>
                <a:cs typeface="Arial" pitchFamily="34" charset="0"/>
              </a:rPr>
              <a:t>Riparian Areas:</a:t>
            </a:r>
          </a:p>
          <a:p>
            <a:pPr eaLnBrk="1" hangingPunct="1">
              <a:lnSpc>
                <a:spcPct val="120000"/>
              </a:lnSpc>
              <a:buClr>
                <a:srgbClr val="006600"/>
              </a:buClr>
              <a:buFontTx/>
              <a:buNone/>
            </a:pPr>
            <a:endParaRPr lang="en-CA" sz="10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Occur next to the banks of streams, lakes, and wetlands</a:t>
            </a:r>
          </a:p>
          <a:p>
            <a:pPr marL="261938" indent="-261938">
              <a:lnSpc>
                <a:spcPct val="120000"/>
              </a:lnSpc>
              <a:buClr>
                <a:srgbClr val="006600"/>
              </a:buClr>
            </a:pPr>
            <a:r>
              <a:rPr lang="en-CA" sz="1800" dirty="0" smtClean="0">
                <a:latin typeface="Arial" pitchFamily="34" charset="0"/>
                <a:cs typeface="Arial" pitchFamily="34" charset="0"/>
              </a:rPr>
              <a:t>Include </a:t>
            </a:r>
            <a:r>
              <a:rPr lang="en-CA" sz="1800" dirty="0">
                <a:latin typeface="Arial" pitchFamily="34" charset="0"/>
                <a:cs typeface="Arial" pitchFamily="34" charset="0"/>
              </a:rPr>
              <a:t>both the area dominated by continuous high moisture content and the adjacent upland vegetation that exerts an influence on it</a:t>
            </a:r>
            <a:endParaRPr lang="en-CA" sz="18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Contain many of the highest value non-timber resources</a:t>
            </a:r>
          </a:p>
          <a:p>
            <a:pPr marL="261938" indent="-261938">
              <a:lnSpc>
                <a:spcPct val="120000"/>
              </a:lnSpc>
              <a:buClr>
                <a:srgbClr val="006600"/>
              </a:buClr>
            </a:pPr>
            <a:r>
              <a:rPr lang="en-CA" sz="1800" dirty="0" smtClean="0">
                <a:latin typeface="Arial" pitchFamily="34" charset="0"/>
                <a:cs typeface="Arial" pitchFamily="34" charset="0"/>
              </a:rPr>
              <a:t>Frequently contain the highest number of plant and animal species found </a:t>
            </a:r>
            <a:r>
              <a:rPr lang="en-CA" sz="1800" dirty="0">
                <a:latin typeface="Arial" pitchFamily="34" charset="0"/>
                <a:cs typeface="Arial" pitchFamily="34" charset="0"/>
              </a:rPr>
              <a:t>in forests, and provide critical habitats, home ranges, and travel corridors for wildlife</a:t>
            </a:r>
            <a:endParaRPr lang="en-CA" sz="18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Degree of protection dependent on stream size, and whether it is fish-bearing or in a community watershed</a:t>
            </a:r>
            <a:endParaRPr lang="en-CA" sz="8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Focus is on protecting attributes of the in-stream habitat</a:t>
            </a:r>
            <a:endParaRPr lang="en-CA" sz="800" dirty="0" smtClean="0">
              <a:latin typeface="Arial" pitchFamily="34" charset="0"/>
              <a:cs typeface="Arial" pitchFamily="34" charset="0"/>
            </a:endParaRPr>
          </a:p>
          <a:p>
            <a:pPr marL="261938" indent="-261938" eaLnBrk="1" hangingPunct="1">
              <a:lnSpc>
                <a:spcPct val="120000"/>
              </a:lnSpc>
              <a:buClr>
                <a:srgbClr val="006600"/>
              </a:buClr>
            </a:pPr>
            <a:r>
              <a:rPr lang="en-CA" sz="1800" dirty="0" smtClean="0">
                <a:latin typeface="Arial" pitchFamily="34" charset="0"/>
                <a:cs typeface="Arial" pitchFamily="34" charset="0"/>
              </a:rPr>
              <a:t>Guidelines may provide inadequate protection for some semi-aquatic or terrestrial species associated with riparian habitat</a:t>
            </a:r>
          </a:p>
        </p:txBody>
      </p:sp>
      <p:pic>
        <p:nvPicPr>
          <p:cNvPr id="986133" name="Picture 21" descr="Bull Trout"/>
          <p:cNvPicPr>
            <a:picLocks noChangeAspect="1" noChangeArrowheads="1"/>
          </p:cNvPicPr>
          <p:nvPr>
            <p:custDataLst>
              <p:tags r:id="rId2"/>
            </p:custDataLst>
          </p:nvPr>
        </p:nvPicPr>
        <p:blipFill>
          <a:blip r:embed="rId5" cstate="print"/>
          <a:srcRect l="7201" t="61261" r="14400"/>
          <a:stretch>
            <a:fillRect/>
          </a:stretch>
        </p:blipFill>
        <p:spPr bwMode="auto">
          <a:xfrm>
            <a:off x="6096000" y="1524000"/>
            <a:ext cx="2819400" cy="92710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86134" name="Text Box 22"/>
          <p:cNvSpPr txBox="1">
            <a:spLocks noChangeArrowheads="1"/>
          </p:cNvSpPr>
          <p:nvPr/>
        </p:nvSpPr>
        <p:spPr bwMode="auto">
          <a:xfrm>
            <a:off x="6096000" y="2590800"/>
            <a:ext cx="2819400" cy="24447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en-CA" sz="1000">
                <a:solidFill>
                  <a:prstClr val="black"/>
                </a:solidFill>
                <a:effectLst>
                  <a:outerShdw blurRad="38100" dist="38100" dir="2700000" algn="tl">
                    <a:srgbClr val="C0C0C0"/>
                  </a:outerShdw>
                </a:effectLst>
                <a:latin typeface="Arial" charset="0"/>
                <a:cs typeface="Arial" charset="0"/>
              </a:rPr>
              <a:t>Bull Trout – Phil Fischer</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986130"/>
                                        </p:tgtEl>
                                        <p:attrNameLst>
                                          <p:attrName>style.visibility</p:attrName>
                                        </p:attrNameLst>
                                      </p:cBhvr>
                                      <p:to>
                                        <p:strVal val="visible"/>
                                      </p:to>
                                    </p:set>
                                    <p:anim calcmode="lin" valueType="num">
                                      <p:cBhvr>
                                        <p:cTn id="7" dur="500" fill="hold"/>
                                        <p:tgtEl>
                                          <p:spTgt spid="986130"/>
                                        </p:tgtEl>
                                        <p:attrNameLst>
                                          <p:attrName>ppt_w</p:attrName>
                                        </p:attrNameLst>
                                      </p:cBhvr>
                                      <p:tavLst>
                                        <p:tav tm="0">
                                          <p:val>
                                            <p:strVal val="#ppt_w*0.05"/>
                                          </p:val>
                                        </p:tav>
                                        <p:tav tm="100000">
                                          <p:val>
                                            <p:strVal val="#ppt_w"/>
                                          </p:val>
                                        </p:tav>
                                      </p:tavLst>
                                    </p:anim>
                                    <p:anim calcmode="lin" valueType="num">
                                      <p:cBhvr>
                                        <p:cTn id="8" dur="500" fill="hold"/>
                                        <p:tgtEl>
                                          <p:spTgt spid="986130"/>
                                        </p:tgtEl>
                                        <p:attrNameLst>
                                          <p:attrName>ppt_h</p:attrName>
                                        </p:attrNameLst>
                                      </p:cBhvr>
                                      <p:tavLst>
                                        <p:tav tm="0">
                                          <p:val>
                                            <p:strVal val="#ppt_h"/>
                                          </p:val>
                                        </p:tav>
                                        <p:tav tm="100000">
                                          <p:val>
                                            <p:strVal val="#ppt_h"/>
                                          </p:val>
                                        </p:tav>
                                      </p:tavLst>
                                    </p:anim>
                                    <p:anim calcmode="lin" valueType="num">
                                      <p:cBhvr>
                                        <p:cTn id="9" dur="500" fill="hold"/>
                                        <p:tgtEl>
                                          <p:spTgt spid="986130"/>
                                        </p:tgtEl>
                                        <p:attrNameLst>
                                          <p:attrName>ppt_x</p:attrName>
                                        </p:attrNameLst>
                                      </p:cBhvr>
                                      <p:tavLst>
                                        <p:tav tm="0">
                                          <p:val>
                                            <p:strVal val="#ppt_x-.2"/>
                                          </p:val>
                                        </p:tav>
                                        <p:tav tm="100000">
                                          <p:val>
                                            <p:strVal val="#ppt_x"/>
                                          </p:val>
                                        </p:tav>
                                      </p:tavLst>
                                    </p:anim>
                                    <p:anim calcmode="lin" valueType="num">
                                      <p:cBhvr>
                                        <p:cTn id="10" dur="500" fill="hold"/>
                                        <p:tgtEl>
                                          <p:spTgt spid="986130"/>
                                        </p:tgtEl>
                                        <p:attrNameLst>
                                          <p:attrName>ppt_y</p:attrName>
                                        </p:attrNameLst>
                                      </p:cBhvr>
                                      <p:tavLst>
                                        <p:tav tm="0">
                                          <p:val>
                                            <p:strVal val="#ppt_y"/>
                                          </p:val>
                                        </p:tav>
                                        <p:tav tm="100000">
                                          <p:val>
                                            <p:strVal val="#ppt_y"/>
                                          </p:val>
                                        </p:tav>
                                      </p:tavLst>
                                    </p:anim>
                                    <p:animEffect transition="in" filter="fade">
                                      <p:cBhvr>
                                        <p:cTn id="11" dur="500"/>
                                        <p:tgtEl>
                                          <p:spTgt spid="9861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86132">
                                            <p:bg/>
                                          </p:spTgt>
                                        </p:tgtEl>
                                        <p:attrNameLst>
                                          <p:attrName>style.visibility</p:attrName>
                                        </p:attrNameLst>
                                      </p:cBhvr>
                                      <p:to>
                                        <p:strVal val="visible"/>
                                      </p:to>
                                    </p:set>
                                    <p:animEffect transition="in" filter="fade">
                                      <p:cBhvr>
                                        <p:cTn id="14" dur="2000"/>
                                        <p:tgtEl>
                                          <p:spTgt spid="986132">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86132">
                                            <p:txEl>
                                              <p:pRg st="0" end="0"/>
                                            </p:txEl>
                                          </p:spTgt>
                                        </p:tgtEl>
                                        <p:attrNameLst>
                                          <p:attrName>style.visibility</p:attrName>
                                        </p:attrNameLst>
                                      </p:cBhvr>
                                      <p:to>
                                        <p:strVal val="visible"/>
                                      </p:to>
                                    </p:set>
                                    <p:animEffect transition="in" filter="fade">
                                      <p:cBhvr>
                                        <p:cTn id="17" dur="2000"/>
                                        <p:tgtEl>
                                          <p:spTgt spid="9861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86132">
                                            <p:txEl>
                                              <p:pRg st="2" end="2"/>
                                            </p:txEl>
                                          </p:spTgt>
                                        </p:tgtEl>
                                        <p:attrNameLst>
                                          <p:attrName>style.visibility</p:attrName>
                                        </p:attrNameLst>
                                      </p:cBhvr>
                                      <p:to>
                                        <p:strVal val="visible"/>
                                      </p:to>
                                    </p:set>
                                    <p:animEffect transition="in" filter="fade">
                                      <p:cBhvr>
                                        <p:cTn id="20" dur="2000"/>
                                        <p:tgtEl>
                                          <p:spTgt spid="98613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86132">
                                            <p:txEl>
                                              <p:pRg st="5" end="5"/>
                                            </p:txEl>
                                          </p:spTgt>
                                        </p:tgtEl>
                                        <p:attrNameLst>
                                          <p:attrName>style.visibility</p:attrName>
                                        </p:attrNameLst>
                                      </p:cBhvr>
                                      <p:to>
                                        <p:strVal val="visible"/>
                                      </p:to>
                                    </p:set>
                                    <p:animEffect transition="in" filter="fade">
                                      <p:cBhvr>
                                        <p:cTn id="23" dur="2000"/>
                                        <p:tgtEl>
                                          <p:spTgt spid="986132">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86132">
                                            <p:txEl>
                                              <p:pRg st="7" end="7"/>
                                            </p:txEl>
                                          </p:spTgt>
                                        </p:tgtEl>
                                        <p:attrNameLst>
                                          <p:attrName>style.visibility</p:attrName>
                                        </p:attrNameLst>
                                      </p:cBhvr>
                                      <p:to>
                                        <p:strVal val="visible"/>
                                      </p:to>
                                    </p:set>
                                    <p:animEffect transition="in" filter="fade">
                                      <p:cBhvr>
                                        <p:cTn id="26" dur="2000"/>
                                        <p:tgtEl>
                                          <p:spTgt spid="98613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86132">
                                            <p:txEl>
                                              <p:pRg st="9" end="9"/>
                                            </p:txEl>
                                          </p:spTgt>
                                        </p:tgtEl>
                                        <p:attrNameLst>
                                          <p:attrName>style.visibility</p:attrName>
                                        </p:attrNameLst>
                                      </p:cBhvr>
                                      <p:to>
                                        <p:strVal val="visible"/>
                                      </p:to>
                                    </p:set>
                                    <p:animEffect transition="in" filter="fade">
                                      <p:cBhvr>
                                        <p:cTn id="29" dur="2000"/>
                                        <p:tgtEl>
                                          <p:spTgt spid="986132">
                                            <p:txEl>
                                              <p:pRg st="9" end="9"/>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86132">
                                            <p:txEl>
                                              <p:pRg st="11" end="11"/>
                                            </p:txEl>
                                          </p:spTgt>
                                        </p:tgtEl>
                                        <p:attrNameLst>
                                          <p:attrName>style.visibility</p:attrName>
                                        </p:attrNameLst>
                                      </p:cBhvr>
                                      <p:to>
                                        <p:strVal val="visible"/>
                                      </p:to>
                                    </p:set>
                                    <p:animEffect transition="in" filter="fade">
                                      <p:cBhvr>
                                        <p:cTn id="32" dur="2000"/>
                                        <p:tgtEl>
                                          <p:spTgt spid="986132">
                                            <p:txEl>
                                              <p:pRg st="11" end="11"/>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86132">
                                            <p:txEl>
                                              <p:pRg st="12" end="12"/>
                                            </p:txEl>
                                          </p:spTgt>
                                        </p:tgtEl>
                                        <p:attrNameLst>
                                          <p:attrName>style.visibility</p:attrName>
                                        </p:attrNameLst>
                                      </p:cBhvr>
                                      <p:to>
                                        <p:strVal val="visible"/>
                                      </p:to>
                                    </p:set>
                                    <p:animEffect transition="in" filter="fade">
                                      <p:cBhvr>
                                        <p:cTn id="35" dur="2000"/>
                                        <p:tgtEl>
                                          <p:spTgt spid="986132">
                                            <p:txEl>
                                              <p:pRg st="12" end="12"/>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6132">
                                            <p:txEl>
                                              <p:pRg st="13" end="13"/>
                                            </p:txEl>
                                          </p:spTgt>
                                        </p:tgtEl>
                                        <p:attrNameLst>
                                          <p:attrName>style.visibility</p:attrName>
                                        </p:attrNameLst>
                                      </p:cBhvr>
                                      <p:to>
                                        <p:strVal val="visible"/>
                                      </p:to>
                                    </p:set>
                                    <p:animEffect transition="in" filter="fade">
                                      <p:cBhvr>
                                        <p:cTn id="38" dur="2000"/>
                                        <p:tgtEl>
                                          <p:spTgt spid="986132">
                                            <p:txEl>
                                              <p:pRg st="13" end="13"/>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86132">
                                            <p:txEl>
                                              <p:pRg st="14" end="14"/>
                                            </p:txEl>
                                          </p:spTgt>
                                        </p:tgtEl>
                                        <p:attrNameLst>
                                          <p:attrName>style.visibility</p:attrName>
                                        </p:attrNameLst>
                                      </p:cBhvr>
                                      <p:to>
                                        <p:strVal val="visible"/>
                                      </p:to>
                                    </p:set>
                                    <p:animEffect transition="in" filter="fade">
                                      <p:cBhvr>
                                        <p:cTn id="41" dur="2000"/>
                                        <p:tgtEl>
                                          <p:spTgt spid="986132">
                                            <p:txEl>
                                              <p:pRg st="14" end="14"/>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86132">
                                            <p:txEl>
                                              <p:pRg st="15" end="15"/>
                                            </p:txEl>
                                          </p:spTgt>
                                        </p:tgtEl>
                                        <p:attrNameLst>
                                          <p:attrName>style.visibility</p:attrName>
                                        </p:attrNameLst>
                                      </p:cBhvr>
                                      <p:to>
                                        <p:strVal val="visible"/>
                                      </p:to>
                                    </p:set>
                                    <p:animEffect transition="in" filter="fade">
                                      <p:cBhvr>
                                        <p:cTn id="44" dur="2000"/>
                                        <p:tgtEl>
                                          <p:spTgt spid="986132">
                                            <p:txEl>
                                              <p:pRg st="15" end="15"/>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86132">
                                            <p:txEl>
                                              <p:pRg st="16" end="16"/>
                                            </p:txEl>
                                          </p:spTgt>
                                        </p:tgtEl>
                                        <p:attrNameLst>
                                          <p:attrName>style.visibility</p:attrName>
                                        </p:attrNameLst>
                                      </p:cBhvr>
                                      <p:to>
                                        <p:strVal val="visible"/>
                                      </p:to>
                                    </p:set>
                                    <p:animEffect transition="in" filter="fade">
                                      <p:cBhvr>
                                        <p:cTn id="47" dur="2000"/>
                                        <p:tgtEl>
                                          <p:spTgt spid="986132">
                                            <p:txEl>
                                              <p:pRg st="16" end="16"/>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86132">
                                            <p:txEl>
                                              <p:pRg st="17" end="17"/>
                                            </p:txEl>
                                          </p:spTgt>
                                        </p:tgtEl>
                                        <p:attrNameLst>
                                          <p:attrName>style.visibility</p:attrName>
                                        </p:attrNameLst>
                                      </p:cBhvr>
                                      <p:to>
                                        <p:strVal val="visible"/>
                                      </p:to>
                                    </p:set>
                                    <p:animEffect transition="in" filter="fade">
                                      <p:cBhvr>
                                        <p:cTn id="50" dur="2000"/>
                                        <p:tgtEl>
                                          <p:spTgt spid="986132">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6130" grpId="0"/>
      <p:bldP spid="986132"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Woodland Caribou"/>
          <p:cNvPicPr>
            <a:picLocks noChangeAspect="1" noChangeArrowheads="1"/>
          </p:cNvPicPr>
          <p:nvPr>
            <p:custDataLst>
              <p:tags r:id="rId2"/>
            </p:custDataLst>
          </p:nvPr>
        </p:nvPicPr>
        <p:blipFill>
          <a:blip r:embed="rId6" cstate="print"/>
          <a:srcRect t="27643" b="7210"/>
          <a:stretch>
            <a:fillRect/>
          </a:stretch>
        </p:blipFill>
        <p:spPr bwMode="auto">
          <a:xfrm>
            <a:off x="0" y="800100"/>
            <a:ext cx="9144000" cy="6019800"/>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22543"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43464"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5"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1043467"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8"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9"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70"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71"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43472" name="Text Box 16"/>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RANKING SPECIES AT RISK</a:t>
            </a:r>
          </a:p>
        </p:txBody>
      </p:sp>
      <p:sp>
        <p:nvSpPr>
          <p:cNvPr id="1043474" name="Text Box 18"/>
          <p:cNvSpPr txBox="1">
            <a:spLocks noChangeArrowheads="1"/>
          </p:cNvSpPr>
          <p:nvPr/>
        </p:nvSpPr>
        <p:spPr bwMode="auto">
          <a:xfrm>
            <a:off x="5105400" y="6613525"/>
            <a:ext cx="38100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Woodland Caribou – Elena Jones</a:t>
            </a:r>
          </a:p>
        </p:txBody>
      </p:sp>
      <p:sp>
        <p:nvSpPr>
          <p:cNvPr id="1043477" name="Rectangle 21"/>
          <p:cNvSpPr>
            <a:spLocks noChangeArrowheads="1"/>
          </p:cNvSpPr>
          <p:nvPr/>
        </p:nvSpPr>
        <p:spPr bwMode="auto">
          <a:xfrm>
            <a:off x="0" y="2852935"/>
            <a:ext cx="9144000" cy="3760589"/>
          </a:xfrm>
          <a:prstGeom prst="roundRect">
            <a:avLst>
              <a:gd name="adj" fmla="val 8627"/>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78" name="Rectangle 22"/>
          <p:cNvSpPr>
            <a:spLocks noChangeArrowheads="1"/>
          </p:cNvSpPr>
          <p:nvPr/>
        </p:nvSpPr>
        <p:spPr bwMode="auto">
          <a:xfrm>
            <a:off x="0" y="2852936"/>
            <a:ext cx="9036496" cy="3528392"/>
          </a:xfrm>
          <a:prstGeom prst="rect">
            <a:avLst/>
          </a:prstGeom>
          <a:noFill/>
          <a:ln w="9525">
            <a:noFill/>
            <a:miter lim="800000"/>
            <a:headEnd/>
            <a:tailEnd/>
          </a:ln>
        </p:spPr>
        <p:txBody>
          <a:bodyPr lIns="274320" tIns="274320" rIns="274320" bIns="274320"/>
          <a:lstStyle/>
          <a:p>
            <a:pPr marL="342900" indent="-342900" fontAlgn="base">
              <a:lnSpc>
                <a:spcPct val="80000"/>
              </a:lnSpc>
              <a:spcBef>
                <a:spcPct val="20000"/>
              </a:spcBef>
              <a:spcAft>
                <a:spcPct val="0"/>
              </a:spcAft>
            </a:pPr>
            <a:r>
              <a:rPr lang="en-CA" b="1" dirty="0">
                <a:solidFill>
                  <a:srgbClr val="006600"/>
                </a:solidFill>
              </a:rPr>
              <a:t>Ranking or Status</a:t>
            </a:r>
            <a:r>
              <a:rPr lang="en-CA" b="1" dirty="0" smtClean="0">
                <a:solidFill>
                  <a:srgbClr val="006600"/>
                </a:solidFill>
              </a:rPr>
              <a:t>:</a:t>
            </a:r>
          </a:p>
          <a:p>
            <a:pPr marL="342900" indent="-342900" fontAlgn="base">
              <a:lnSpc>
                <a:spcPct val="80000"/>
              </a:lnSpc>
              <a:spcBef>
                <a:spcPct val="20000"/>
              </a:spcBef>
              <a:spcAft>
                <a:spcPct val="0"/>
              </a:spcAft>
            </a:pPr>
            <a:endParaRPr lang="en-CA" b="1" dirty="0" smtClean="0">
              <a:solidFill>
                <a:srgbClr val="006600"/>
              </a:solidFill>
            </a:endParaRPr>
          </a:p>
          <a:p>
            <a:pPr marL="342900" indent="-342900" fontAlgn="base">
              <a:lnSpc>
                <a:spcPct val="80000"/>
              </a:lnSpc>
              <a:spcBef>
                <a:spcPct val="20000"/>
              </a:spcBef>
              <a:spcAft>
                <a:spcPct val="0"/>
              </a:spcAft>
            </a:pPr>
            <a:r>
              <a:rPr lang="en-CA" b="1" dirty="0" smtClean="0">
                <a:solidFill>
                  <a:srgbClr val="006600"/>
                </a:solidFill>
              </a:rPr>
              <a:t>	</a:t>
            </a:r>
            <a:r>
              <a:rPr lang="en-CA" dirty="0" smtClean="0"/>
              <a:t>The </a:t>
            </a:r>
            <a:r>
              <a:rPr lang="en-CA" dirty="0"/>
              <a:t>inclusion of species and plant communities in this training was based on the ranking or status given to them by the following organizations: </a:t>
            </a:r>
            <a:endParaRPr lang="en-CA" dirty="0">
              <a:solidFill>
                <a:srgbClr val="000000"/>
              </a:solidFill>
            </a:endParaRPr>
          </a:p>
          <a:p>
            <a:pPr marL="261938" indent="-261938" fontAlgn="base">
              <a:spcBef>
                <a:spcPct val="20000"/>
              </a:spcBef>
              <a:spcAft>
                <a:spcPct val="0"/>
              </a:spcAft>
              <a:buClr>
                <a:srgbClr val="006600"/>
              </a:buClr>
              <a:buFontTx/>
              <a:buChar char="•"/>
            </a:pPr>
            <a:r>
              <a:rPr lang="en-CA" dirty="0">
                <a:solidFill>
                  <a:srgbClr val="000000"/>
                </a:solidFill>
              </a:rPr>
              <a:t>Identified Wildlife Management </a:t>
            </a:r>
            <a:r>
              <a:rPr lang="en-CA" dirty="0" smtClean="0">
                <a:solidFill>
                  <a:srgbClr val="000000"/>
                </a:solidFill>
              </a:rPr>
              <a:t>Strategy (IWMS); </a:t>
            </a:r>
            <a:r>
              <a:rPr lang="en-CA" dirty="0">
                <a:solidFill>
                  <a:srgbClr val="000000"/>
                </a:solidFill>
              </a:rPr>
              <a:t>red- and blue-listed species selected by the Technical Advisory Committee</a:t>
            </a:r>
            <a:r>
              <a:rPr lang="en-CA" dirty="0" smtClean="0">
                <a:solidFill>
                  <a:srgbClr val="000000"/>
                </a:solidFill>
              </a:rPr>
              <a:t>,</a:t>
            </a:r>
            <a:endParaRPr lang="en-CA" dirty="0">
              <a:solidFill>
                <a:srgbClr val="000000"/>
              </a:solidFill>
            </a:endParaRPr>
          </a:p>
          <a:p>
            <a:pPr marL="261938" indent="-261938" fontAlgn="base">
              <a:spcBef>
                <a:spcPct val="20000"/>
              </a:spcBef>
              <a:spcAft>
                <a:spcPct val="0"/>
              </a:spcAft>
              <a:buClr>
                <a:srgbClr val="006600"/>
              </a:buClr>
              <a:buFontTx/>
              <a:buChar char="•"/>
            </a:pPr>
            <a:r>
              <a:rPr lang="en-CA" dirty="0">
                <a:solidFill>
                  <a:srgbClr val="000000"/>
                </a:solidFill>
              </a:rPr>
              <a:t>The Committee on the Status of Endangered Wildlife in </a:t>
            </a:r>
            <a:r>
              <a:rPr lang="en-CA" dirty="0" smtClean="0">
                <a:solidFill>
                  <a:srgbClr val="000000"/>
                </a:solidFill>
              </a:rPr>
              <a:t>Canada (COSEWIC); </a:t>
            </a:r>
            <a:r>
              <a:rPr lang="en-CA" dirty="0">
                <a:solidFill>
                  <a:srgbClr val="000000"/>
                </a:solidFill>
              </a:rPr>
              <a:t>species that are ranked </a:t>
            </a:r>
            <a:r>
              <a:rPr lang="en-CA" i="1" dirty="0">
                <a:solidFill>
                  <a:srgbClr val="000000"/>
                </a:solidFill>
              </a:rPr>
              <a:t>endangered</a:t>
            </a:r>
            <a:r>
              <a:rPr lang="en-CA" dirty="0">
                <a:solidFill>
                  <a:srgbClr val="000000"/>
                </a:solidFill>
              </a:rPr>
              <a:t> or </a:t>
            </a:r>
            <a:r>
              <a:rPr lang="en-CA" i="1" dirty="0">
                <a:solidFill>
                  <a:srgbClr val="000000"/>
                </a:solidFill>
              </a:rPr>
              <a:t>threatened, </a:t>
            </a:r>
            <a:endParaRPr lang="en-CA" dirty="0">
              <a:solidFill>
                <a:srgbClr val="000000"/>
              </a:solidFill>
            </a:endParaRPr>
          </a:p>
          <a:p>
            <a:pPr marL="261938" indent="-261938" fontAlgn="base">
              <a:spcBef>
                <a:spcPct val="20000"/>
              </a:spcBef>
              <a:spcAft>
                <a:spcPct val="0"/>
              </a:spcAft>
              <a:buClr>
                <a:srgbClr val="006600"/>
              </a:buClr>
              <a:buFontTx/>
              <a:buChar char="•"/>
            </a:pPr>
            <a:r>
              <a:rPr lang="en-CA" dirty="0">
                <a:solidFill>
                  <a:srgbClr val="000000"/>
                </a:solidFill>
              </a:rPr>
              <a:t>The Conservation Data </a:t>
            </a:r>
            <a:r>
              <a:rPr lang="en-CA" dirty="0" smtClean="0">
                <a:solidFill>
                  <a:srgbClr val="000000"/>
                </a:solidFill>
              </a:rPr>
              <a:t>Center (CDC); </a:t>
            </a:r>
            <a:r>
              <a:rPr lang="en-CA" dirty="0">
                <a:solidFill>
                  <a:srgbClr val="000000"/>
                </a:solidFill>
              </a:rPr>
              <a:t>red- and blue- listed </a:t>
            </a:r>
            <a:r>
              <a:rPr lang="en-CA" dirty="0" smtClean="0">
                <a:solidFill>
                  <a:srgbClr val="000000"/>
                </a:solidFill>
              </a:rPr>
              <a:t>species</a:t>
            </a:r>
            <a:endParaRPr lang="en-CA" dirty="0">
              <a:solidFill>
                <a:srgbClr val="00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43472"/>
                                        </p:tgtEl>
                                        <p:attrNameLst>
                                          <p:attrName>style.visibility</p:attrName>
                                        </p:attrNameLst>
                                      </p:cBhvr>
                                      <p:to>
                                        <p:strVal val="visible"/>
                                      </p:to>
                                    </p:set>
                                    <p:anim calcmode="lin" valueType="num">
                                      <p:cBhvr>
                                        <p:cTn id="7" dur="500" fill="hold"/>
                                        <p:tgtEl>
                                          <p:spTgt spid="1043472"/>
                                        </p:tgtEl>
                                        <p:attrNameLst>
                                          <p:attrName>ppt_w</p:attrName>
                                        </p:attrNameLst>
                                      </p:cBhvr>
                                      <p:tavLst>
                                        <p:tav tm="0">
                                          <p:val>
                                            <p:strVal val="#ppt_w*0.05"/>
                                          </p:val>
                                        </p:tav>
                                        <p:tav tm="100000">
                                          <p:val>
                                            <p:strVal val="#ppt_w"/>
                                          </p:val>
                                        </p:tav>
                                      </p:tavLst>
                                    </p:anim>
                                    <p:anim calcmode="lin" valueType="num">
                                      <p:cBhvr>
                                        <p:cTn id="8" dur="500" fill="hold"/>
                                        <p:tgtEl>
                                          <p:spTgt spid="1043472"/>
                                        </p:tgtEl>
                                        <p:attrNameLst>
                                          <p:attrName>ppt_h</p:attrName>
                                        </p:attrNameLst>
                                      </p:cBhvr>
                                      <p:tavLst>
                                        <p:tav tm="0">
                                          <p:val>
                                            <p:strVal val="#ppt_h"/>
                                          </p:val>
                                        </p:tav>
                                        <p:tav tm="100000">
                                          <p:val>
                                            <p:strVal val="#ppt_h"/>
                                          </p:val>
                                        </p:tav>
                                      </p:tavLst>
                                    </p:anim>
                                    <p:anim calcmode="lin" valueType="num">
                                      <p:cBhvr>
                                        <p:cTn id="9" dur="500" fill="hold"/>
                                        <p:tgtEl>
                                          <p:spTgt spid="1043472"/>
                                        </p:tgtEl>
                                        <p:attrNameLst>
                                          <p:attrName>ppt_x</p:attrName>
                                        </p:attrNameLst>
                                      </p:cBhvr>
                                      <p:tavLst>
                                        <p:tav tm="0">
                                          <p:val>
                                            <p:strVal val="#ppt_x-.2"/>
                                          </p:val>
                                        </p:tav>
                                        <p:tav tm="100000">
                                          <p:val>
                                            <p:strVal val="#ppt_x"/>
                                          </p:val>
                                        </p:tav>
                                      </p:tavLst>
                                    </p:anim>
                                    <p:anim calcmode="lin" valueType="num">
                                      <p:cBhvr>
                                        <p:cTn id="10" dur="500" fill="hold"/>
                                        <p:tgtEl>
                                          <p:spTgt spid="1043472"/>
                                        </p:tgtEl>
                                        <p:attrNameLst>
                                          <p:attrName>ppt_y</p:attrName>
                                        </p:attrNameLst>
                                      </p:cBhvr>
                                      <p:tavLst>
                                        <p:tav tm="0">
                                          <p:val>
                                            <p:strVal val="#ppt_y"/>
                                          </p:val>
                                        </p:tav>
                                        <p:tav tm="100000">
                                          <p:val>
                                            <p:strVal val="#ppt_y"/>
                                          </p:val>
                                        </p:tav>
                                      </p:tavLst>
                                    </p:anim>
                                    <p:animEffect transition="in" filter="fade">
                                      <p:cBhvr>
                                        <p:cTn id="11" dur="500"/>
                                        <p:tgtEl>
                                          <p:spTgt spid="104347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43477"/>
                                        </p:tgtEl>
                                        <p:attrNameLst>
                                          <p:attrName>style.visibility</p:attrName>
                                        </p:attrNameLst>
                                      </p:cBhvr>
                                      <p:to>
                                        <p:strVal val="visible"/>
                                      </p:to>
                                    </p:set>
                                    <p:animEffect transition="in" filter="fade">
                                      <p:cBhvr>
                                        <p:cTn id="14" dur="2000"/>
                                        <p:tgtEl>
                                          <p:spTgt spid="104347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43478">
                                            <p:txEl>
                                              <p:pRg st="0" end="0"/>
                                            </p:txEl>
                                          </p:spTgt>
                                        </p:tgtEl>
                                        <p:attrNameLst>
                                          <p:attrName>style.visibility</p:attrName>
                                        </p:attrNameLst>
                                      </p:cBhvr>
                                      <p:to>
                                        <p:strVal val="visible"/>
                                      </p:to>
                                    </p:set>
                                    <p:animEffect transition="in" filter="fade">
                                      <p:cBhvr>
                                        <p:cTn id="17" dur="2000"/>
                                        <p:tgtEl>
                                          <p:spTgt spid="1043478">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3478">
                                            <p:txEl>
                                              <p:pRg st="2" end="2"/>
                                            </p:txEl>
                                          </p:spTgt>
                                        </p:tgtEl>
                                        <p:attrNameLst>
                                          <p:attrName>style.visibility</p:attrName>
                                        </p:attrNameLst>
                                      </p:cBhvr>
                                      <p:to>
                                        <p:strVal val="visible"/>
                                      </p:to>
                                    </p:set>
                                    <p:animEffect transition="in" filter="fade">
                                      <p:cBhvr>
                                        <p:cTn id="20" dur="2000"/>
                                        <p:tgtEl>
                                          <p:spTgt spid="1043478">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3478">
                                            <p:txEl>
                                              <p:pRg st="3" end="3"/>
                                            </p:txEl>
                                          </p:spTgt>
                                        </p:tgtEl>
                                        <p:attrNameLst>
                                          <p:attrName>style.visibility</p:attrName>
                                        </p:attrNameLst>
                                      </p:cBhvr>
                                      <p:to>
                                        <p:strVal val="visible"/>
                                      </p:to>
                                    </p:set>
                                    <p:animEffect transition="in" filter="fade">
                                      <p:cBhvr>
                                        <p:cTn id="23" dur="2000"/>
                                        <p:tgtEl>
                                          <p:spTgt spid="1043478">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43478">
                                            <p:txEl>
                                              <p:pRg st="4" end="4"/>
                                            </p:txEl>
                                          </p:spTgt>
                                        </p:tgtEl>
                                        <p:attrNameLst>
                                          <p:attrName>style.visibility</p:attrName>
                                        </p:attrNameLst>
                                      </p:cBhvr>
                                      <p:to>
                                        <p:strVal val="visible"/>
                                      </p:to>
                                    </p:set>
                                    <p:animEffect transition="in" filter="fade">
                                      <p:cBhvr>
                                        <p:cTn id="26" dur="2000"/>
                                        <p:tgtEl>
                                          <p:spTgt spid="1043478">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43478">
                                            <p:txEl>
                                              <p:pRg st="5" end="5"/>
                                            </p:txEl>
                                          </p:spTgt>
                                        </p:tgtEl>
                                        <p:attrNameLst>
                                          <p:attrName>style.visibility</p:attrName>
                                        </p:attrNameLst>
                                      </p:cBhvr>
                                      <p:to>
                                        <p:strVal val="visible"/>
                                      </p:to>
                                    </p:set>
                                    <p:animEffect transition="in" filter="fade">
                                      <p:cBhvr>
                                        <p:cTn id="29" dur="2000"/>
                                        <p:tgtEl>
                                          <p:spTgt spid="104347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472" grpId="0"/>
      <p:bldP spid="1043477" grpId="0" animBg="1"/>
      <p:bldP spid="1043478"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Woodland Caribou"/>
          <p:cNvPicPr>
            <a:picLocks noChangeAspect="1" noChangeArrowheads="1"/>
          </p:cNvPicPr>
          <p:nvPr>
            <p:custDataLst>
              <p:tags r:id="rId2"/>
            </p:custDataLst>
          </p:nvPr>
        </p:nvPicPr>
        <p:blipFill>
          <a:blip r:embed="rId6" cstate="print"/>
          <a:srcRect t="27643" b="7210"/>
          <a:stretch>
            <a:fillRect/>
          </a:stretch>
        </p:blipFill>
        <p:spPr bwMode="auto">
          <a:xfrm>
            <a:off x="0" y="838200"/>
            <a:ext cx="9144000" cy="6019800"/>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22543"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1043464"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5"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1043467"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8"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69"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70"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1043471"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1043472" name="Text Box 16"/>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a:solidFill>
                  <a:srgbClr val="FFFFFF"/>
                </a:solidFill>
                <a:latin typeface="Articulate Extrabold" pitchFamily="2" charset="0"/>
              </a:rPr>
              <a:t>RANKING SPECIES AT </a:t>
            </a:r>
            <a:r>
              <a:rPr lang="en-CA" sz="2400" dirty="0" smtClean="0">
                <a:solidFill>
                  <a:srgbClr val="FFFFFF"/>
                </a:solidFill>
                <a:latin typeface="Articulate Extrabold" pitchFamily="2" charset="0"/>
              </a:rPr>
              <a:t>RISK Continued</a:t>
            </a:r>
            <a:endParaRPr lang="en-CA" sz="2400" dirty="0">
              <a:solidFill>
                <a:srgbClr val="FFFFFF"/>
              </a:solidFill>
              <a:latin typeface="Articulate Extrabold" pitchFamily="2" charset="0"/>
            </a:endParaRPr>
          </a:p>
        </p:txBody>
      </p:sp>
      <p:sp>
        <p:nvSpPr>
          <p:cNvPr id="1043474" name="Text Box 18"/>
          <p:cNvSpPr txBox="1">
            <a:spLocks noChangeArrowheads="1"/>
          </p:cNvSpPr>
          <p:nvPr/>
        </p:nvSpPr>
        <p:spPr bwMode="auto">
          <a:xfrm>
            <a:off x="5105400" y="6613525"/>
            <a:ext cx="38100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Woodland Caribou – Elena Jones</a:t>
            </a:r>
          </a:p>
        </p:txBody>
      </p:sp>
      <p:sp>
        <p:nvSpPr>
          <p:cNvPr id="1043477" name="Rectangle 21"/>
          <p:cNvSpPr>
            <a:spLocks noChangeArrowheads="1"/>
          </p:cNvSpPr>
          <p:nvPr/>
        </p:nvSpPr>
        <p:spPr bwMode="auto">
          <a:xfrm>
            <a:off x="457200" y="1600200"/>
            <a:ext cx="8229600" cy="4724400"/>
          </a:xfrm>
          <a:prstGeom prst="roundRect">
            <a:avLst>
              <a:gd name="adj" fmla="val 8627"/>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dirty="0">
              <a:solidFill>
                <a:srgbClr val="000000"/>
              </a:solidFill>
              <a:effectLst>
                <a:outerShdw blurRad="38100" dist="38100" dir="2700000" algn="tl">
                  <a:srgbClr val="000000">
                    <a:alpha val="43137"/>
                  </a:srgbClr>
                </a:outerShdw>
              </a:effectLst>
            </a:endParaRPr>
          </a:p>
        </p:txBody>
      </p:sp>
      <p:sp>
        <p:nvSpPr>
          <p:cNvPr id="1043478" name="Rectangle 22"/>
          <p:cNvSpPr>
            <a:spLocks noChangeArrowheads="1"/>
          </p:cNvSpPr>
          <p:nvPr/>
        </p:nvSpPr>
        <p:spPr bwMode="auto">
          <a:xfrm>
            <a:off x="457200" y="1600200"/>
            <a:ext cx="8229600" cy="4724400"/>
          </a:xfrm>
          <a:prstGeom prst="rect">
            <a:avLst/>
          </a:prstGeom>
          <a:noFill/>
          <a:ln w="9525">
            <a:noFill/>
            <a:miter lim="800000"/>
            <a:headEnd/>
            <a:tailEnd/>
          </a:ln>
        </p:spPr>
        <p:txBody>
          <a:bodyPr lIns="274320" tIns="274320" rIns="274320" bIns="274320"/>
          <a:lstStyle/>
          <a:p>
            <a:pPr marL="342900" indent="-342900" fontAlgn="base">
              <a:lnSpc>
                <a:spcPct val="80000"/>
              </a:lnSpc>
              <a:spcBef>
                <a:spcPct val="20000"/>
              </a:spcBef>
              <a:spcAft>
                <a:spcPct val="0"/>
              </a:spcAft>
            </a:pPr>
            <a:r>
              <a:rPr lang="en-CA" b="1" dirty="0">
                <a:solidFill>
                  <a:srgbClr val="006600"/>
                </a:solidFill>
              </a:rPr>
              <a:t>Ranking or Status:</a:t>
            </a:r>
          </a:p>
          <a:p>
            <a:pPr marL="342900" indent="-342900" fontAlgn="base">
              <a:lnSpc>
                <a:spcPct val="80000"/>
              </a:lnSpc>
              <a:spcBef>
                <a:spcPct val="20000"/>
              </a:spcBef>
              <a:spcAft>
                <a:spcPct val="0"/>
              </a:spcAft>
            </a:pPr>
            <a:r>
              <a:rPr lang="en-CA" dirty="0" smtClean="0">
                <a:solidFill>
                  <a:srgbClr val="000000"/>
                </a:solidFill>
              </a:rPr>
              <a:t>	The </a:t>
            </a:r>
            <a:r>
              <a:rPr lang="en-CA" dirty="0">
                <a:solidFill>
                  <a:srgbClr val="000000"/>
                </a:solidFill>
              </a:rPr>
              <a:t>ranking of all wildlife, including plant communities, is based on factors such as rarity; the size, quality, conditions, and viability of the populations; and actual or potential threats facing the species or its </a:t>
            </a:r>
            <a:r>
              <a:rPr lang="en-CA" dirty="0" smtClean="0">
                <a:solidFill>
                  <a:srgbClr val="000000"/>
                </a:solidFill>
              </a:rPr>
              <a:t>habitats:</a:t>
            </a:r>
          </a:p>
          <a:p>
            <a:pPr marL="342900" indent="-342900" fontAlgn="base">
              <a:lnSpc>
                <a:spcPct val="80000"/>
              </a:lnSpc>
              <a:spcBef>
                <a:spcPct val="20000"/>
              </a:spcBef>
              <a:spcAft>
                <a:spcPct val="0"/>
              </a:spcAft>
            </a:pPr>
            <a:r>
              <a:rPr lang="en-CA" dirty="0" smtClean="0">
                <a:solidFill>
                  <a:srgbClr val="000000"/>
                </a:solidFill>
              </a:rPr>
              <a:t>Single </a:t>
            </a:r>
            <a:r>
              <a:rPr lang="en-CA" dirty="0">
                <a:solidFill>
                  <a:srgbClr val="000000"/>
                </a:solidFill>
              </a:rPr>
              <a:t>global (G) </a:t>
            </a:r>
            <a:r>
              <a:rPr lang="en-CA" i="1" dirty="0">
                <a:solidFill>
                  <a:srgbClr val="000000"/>
                </a:solidFill>
              </a:rPr>
              <a:t>rank </a:t>
            </a:r>
            <a:r>
              <a:rPr lang="en-CA" dirty="0">
                <a:solidFill>
                  <a:srgbClr val="000000"/>
                </a:solidFill>
              </a:rPr>
              <a:t>on a scale of 1 to 5 </a:t>
            </a:r>
          </a:p>
          <a:p>
            <a:pPr marL="261938" indent="-261938" fontAlgn="base">
              <a:lnSpc>
                <a:spcPct val="80000"/>
              </a:lnSpc>
              <a:spcBef>
                <a:spcPct val="20000"/>
              </a:spcBef>
              <a:spcAft>
                <a:spcPct val="0"/>
              </a:spcAft>
              <a:buFontTx/>
              <a:buChar char="•"/>
            </a:pPr>
            <a:r>
              <a:rPr lang="en-CA" b="1" dirty="0" smtClean="0">
                <a:solidFill>
                  <a:srgbClr val="006600"/>
                </a:solidFill>
              </a:rPr>
              <a:t>G1</a:t>
            </a:r>
            <a:r>
              <a:rPr lang="en-CA" dirty="0" smtClean="0">
                <a:solidFill>
                  <a:srgbClr val="000000"/>
                </a:solidFill>
              </a:rPr>
              <a:t> </a:t>
            </a:r>
            <a:r>
              <a:rPr lang="en-CA" dirty="0">
                <a:solidFill>
                  <a:srgbClr val="000000"/>
                </a:solidFill>
              </a:rPr>
              <a:t>– Critically Imperiled</a:t>
            </a:r>
          </a:p>
          <a:p>
            <a:pPr marL="261938" indent="-261938" fontAlgn="base">
              <a:lnSpc>
                <a:spcPct val="80000"/>
              </a:lnSpc>
              <a:spcBef>
                <a:spcPct val="20000"/>
              </a:spcBef>
              <a:spcAft>
                <a:spcPct val="0"/>
              </a:spcAft>
              <a:buFontTx/>
              <a:buChar char="•"/>
            </a:pPr>
            <a:r>
              <a:rPr lang="en-CA" b="1" dirty="0">
                <a:solidFill>
                  <a:srgbClr val="006600"/>
                </a:solidFill>
              </a:rPr>
              <a:t>G2</a:t>
            </a:r>
            <a:r>
              <a:rPr lang="en-CA" dirty="0">
                <a:solidFill>
                  <a:srgbClr val="000000"/>
                </a:solidFill>
              </a:rPr>
              <a:t> – Imperiled</a:t>
            </a:r>
          </a:p>
          <a:p>
            <a:pPr marL="261938" indent="-261938" fontAlgn="base">
              <a:lnSpc>
                <a:spcPct val="80000"/>
              </a:lnSpc>
              <a:spcBef>
                <a:spcPct val="20000"/>
              </a:spcBef>
              <a:spcAft>
                <a:spcPct val="0"/>
              </a:spcAft>
              <a:buFontTx/>
              <a:buChar char="•"/>
            </a:pPr>
            <a:r>
              <a:rPr lang="en-CA" b="1" dirty="0">
                <a:solidFill>
                  <a:srgbClr val="006600"/>
                </a:solidFill>
              </a:rPr>
              <a:t>G3</a:t>
            </a:r>
            <a:r>
              <a:rPr lang="en-CA" dirty="0">
                <a:solidFill>
                  <a:srgbClr val="000000"/>
                </a:solidFill>
              </a:rPr>
              <a:t> – Vulnerable</a:t>
            </a:r>
          </a:p>
          <a:p>
            <a:pPr marL="261938" indent="-261938" fontAlgn="base">
              <a:lnSpc>
                <a:spcPct val="80000"/>
              </a:lnSpc>
              <a:spcBef>
                <a:spcPct val="20000"/>
              </a:spcBef>
              <a:spcAft>
                <a:spcPct val="0"/>
              </a:spcAft>
              <a:buFontTx/>
              <a:buChar char="•"/>
            </a:pPr>
            <a:r>
              <a:rPr lang="en-CA" b="1" dirty="0">
                <a:solidFill>
                  <a:srgbClr val="006600"/>
                </a:solidFill>
              </a:rPr>
              <a:t>G4</a:t>
            </a:r>
            <a:r>
              <a:rPr lang="en-CA" dirty="0">
                <a:solidFill>
                  <a:srgbClr val="000000"/>
                </a:solidFill>
              </a:rPr>
              <a:t> – Apparently Secure</a:t>
            </a:r>
          </a:p>
          <a:p>
            <a:pPr marL="261938" indent="-261938" fontAlgn="base">
              <a:lnSpc>
                <a:spcPct val="80000"/>
              </a:lnSpc>
              <a:spcBef>
                <a:spcPct val="20000"/>
              </a:spcBef>
              <a:spcAft>
                <a:spcPct val="0"/>
              </a:spcAft>
              <a:buFontTx/>
              <a:buChar char="•"/>
            </a:pPr>
            <a:r>
              <a:rPr lang="en-CA" b="1" dirty="0">
                <a:solidFill>
                  <a:srgbClr val="006600"/>
                </a:solidFill>
              </a:rPr>
              <a:t>G5</a:t>
            </a:r>
            <a:r>
              <a:rPr lang="en-CA" dirty="0">
                <a:solidFill>
                  <a:srgbClr val="000000"/>
                </a:solidFill>
              </a:rPr>
              <a:t> – </a:t>
            </a:r>
            <a:r>
              <a:rPr lang="en-CA" dirty="0" smtClean="0">
                <a:solidFill>
                  <a:srgbClr val="000000"/>
                </a:solidFill>
              </a:rPr>
              <a:t>Secure</a:t>
            </a:r>
          </a:p>
          <a:p>
            <a:pPr marL="261938" indent="-261938" fontAlgn="base">
              <a:lnSpc>
                <a:spcPct val="80000"/>
              </a:lnSpc>
              <a:spcBef>
                <a:spcPct val="20000"/>
              </a:spcBef>
              <a:spcAft>
                <a:spcPct val="0"/>
              </a:spcAft>
              <a:buFontTx/>
              <a:buChar char="•"/>
            </a:pPr>
            <a:endParaRPr lang="en-CA" dirty="0">
              <a:solidFill>
                <a:srgbClr val="000000"/>
              </a:solidFill>
            </a:endParaRPr>
          </a:p>
          <a:p>
            <a:pPr fontAlgn="base">
              <a:lnSpc>
                <a:spcPct val="80000"/>
              </a:lnSpc>
              <a:spcBef>
                <a:spcPct val="20000"/>
              </a:spcBef>
              <a:spcAft>
                <a:spcPct val="0"/>
              </a:spcAft>
            </a:pPr>
            <a:r>
              <a:rPr lang="en-CA" dirty="0">
                <a:solidFill>
                  <a:srgbClr val="000000"/>
                </a:solidFill>
              </a:rPr>
              <a:t>They are also assigned a national Canada-wide (N) rank; and a subnational (S) rank using the same 1-5 scale that reflects its provincial conservation status.</a:t>
            </a:r>
          </a:p>
          <a:p>
            <a:pPr fontAlgn="base">
              <a:lnSpc>
                <a:spcPct val="80000"/>
              </a:lnSpc>
              <a:spcBef>
                <a:spcPct val="20000"/>
              </a:spcBef>
              <a:spcAft>
                <a:spcPct val="0"/>
              </a:spcAft>
            </a:pPr>
            <a:endParaRPr lang="en-CA" dirty="0">
              <a:solidFill>
                <a:srgbClr val="000000"/>
              </a:solidFill>
            </a:endParaRPr>
          </a:p>
        </p:txBody>
      </p:sp>
    </p:spTree>
    <p:custDataLst>
      <p:tags r:id="rId1"/>
    </p:custDataLst>
    <p:extLst>
      <p:ext uri="{BB962C8B-B14F-4D97-AF65-F5344CB8AC3E}">
        <p14:creationId xmlns:p14="http://schemas.microsoft.com/office/powerpoint/2010/main" val="6689435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43472"/>
                                        </p:tgtEl>
                                        <p:attrNameLst>
                                          <p:attrName>style.visibility</p:attrName>
                                        </p:attrNameLst>
                                      </p:cBhvr>
                                      <p:to>
                                        <p:strVal val="visible"/>
                                      </p:to>
                                    </p:set>
                                    <p:anim calcmode="lin" valueType="num">
                                      <p:cBhvr>
                                        <p:cTn id="7" dur="500" fill="hold"/>
                                        <p:tgtEl>
                                          <p:spTgt spid="1043472"/>
                                        </p:tgtEl>
                                        <p:attrNameLst>
                                          <p:attrName>ppt_w</p:attrName>
                                        </p:attrNameLst>
                                      </p:cBhvr>
                                      <p:tavLst>
                                        <p:tav tm="0">
                                          <p:val>
                                            <p:strVal val="#ppt_w*0.05"/>
                                          </p:val>
                                        </p:tav>
                                        <p:tav tm="100000">
                                          <p:val>
                                            <p:strVal val="#ppt_w"/>
                                          </p:val>
                                        </p:tav>
                                      </p:tavLst>
                                    </p:anim>
                                    <p:anim calcmode="lin" valueType="num">
                                      <p:cBhvr>
                                        <p:cTn id="8" dur="500" fill="hold"/>
                                        <p:tgtEl>
                                          <p:spTgt spid="1043472"/>
                                        </p:tgtEl>
                                        <p:attrNameLst>
                                          <p:attrName>ppt_h</p:attrName>
                                        </p:attrNameLst>
                                      </p:cBhvr>
                                      <p:tavLst>
                                        <p:tav tm="0">
                                          <p:val>
                                            <p:strVal val="#ppt_h"/>
                                          </p:val>
                                        </p:tav>
                                        <p:tav tm="100000">
                                          <p:val>
                                            <p:strVal val="#ppt_h"/>
                                          </p:val>
                                        </p:tav>
                                      </p:tavLst>
                                    </p:anim>
                                    <p:anim calcmode="lin" valueType="num">
                                      <p:cBhvr>
                                        <p:cTn id="9" dur="500" fill="hold"/>
                                        <p:tgtEl>
                                          <p:spTgt spid="1043472"/>
                                        </p:tgtEl>
                                        <p:attrNameLst>
                                          <p:attrName>ppt_x</p:attrName>
                                        </p:attrNameLst>
                                      </p:cBhvr>
                                      <p:tavLst>
                                        <p:tav tm="0">
                                          <p:val>
                                            <p:strVal val="#ppt_x-.2"/>
                                          </p:val>
                                        </p:tav>
                                        <p:tav tm="100000">
                                          <p:val>
                                            <p:strVal val="#ppt_x"/>
                                          </p:val>
                                        </p:tav>
                                      </p:tavLst>
                                    </p:anim>
                                    <p:anim calcmode="lin" valueType="num">
                                      <p:cBhvr>
                                        <p:cTn id="10" dur="500" fill="hold"/>
                                        <p:tgtEl>
                                          <p:spTgt spid="1043472"/>
                                        </p:tgtEl>
                                        <p:attrNameLst>
                                          <p:attrName>ppt_y</p:attrName>
                                        </p:attrNameLst>
                                      </p:cBhvr>
                                      <p:tavLst>
                                        <p:tav tm="0">
                                          <p:val>
                                            <p:strVal val="#ppt_y"/>
                                          </p:val>
                                        </p:tav>
                                        <p:tav tm="100000">
                                          <p:val>
                                            <p:strVal val="#ppt_y"/>
                                          </p:val>
                                        </p:tav>
                                      </p:tavLst>
                                    </p:anim>
                                    <p:animEffect transition="in" filter="fade">
                                      <p:cBhvr>
                                        <p:cTn id="11" dur="500"/>
                                        <p:tgtEl>
                                          <p:spTgt spid="104347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43477"/>
                                        </p:tgtEl>
                                        <p:attrNameLst>
                                          <p:attrName>style.visibility</p:attrName>
                                        </p:attrNameLst>
                                      </p:cBhvr>
                                      <p:to>
                                        <p:strVal val="visible"/>
                                      </p:to>
                                    </p:set>
                                    <p:animEffect transition="in" filter="fade">
                                      <p:cBhvr>
                                        <p:cTn id="14" dur="2000"/>
                                        <p:tgtEl>
                                          <p:spTgt spid="104347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43478">
                                            <p:txEl>
                                              <p:pRg st="0" end="0"/>
                                            </p:txEl>
                                          </p:spTgt>
                                        </p:tgtEl>
                                        <p:attrNameLst>
                                          <p:attrName>style.visibility</p:attrName>
                                        </p:attrNameLst>
                                      </p:cBhvr>
                                      <p:to>
                                        <p:strVal val="visible"/>
                                      </p:to>
                                    </p:set>
                                    <p:animEffect transition="in" filter="fade">
                                      <p:cBhvr>
                                        <p:cTn id="17" dur="2000"/>
                                        <p:tgtEl>
                                          <p:spTgt spid="1043478">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3478">
                                            <p:txEl>
                                              <p:pRg st="1" end="1"/>
                                            </p:txEl>
                                          </p:spTgt>
                                        </p:tgtEl>
                                        <p:attrNameLst>
                                          <p:attrName>style.visibility</p:attrName>
                                        </p:attrNameLst>
                                      </p:cBhvr>
                                      <p:to>
                                        <p:strVal val="visible"/>
                                      </p:to>
                                    </p:set>
                                    <p:animEffect transition="in" filter="fade">
                                      <p:cBhvr>
                                        <p:cTn id="20" dur="2000"/>
                                        <p:tgtEl>
                                          <p:spTgt spid="1043478">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43478">
                                            <p:txEl>
                                              <p:pRg st="2" end="2"/>
                                            </p:txEl>
                                          </p:spTgt>
                                        </p:tgtEl>
                                        <p:attrNameLst>
                                          <p:attrName>style.visibility</p:attrName>
                                        </p:attrNameLst>
                                      </p:cBhvr>
                                      <p:to>
                                        <p:strVal val="visible"/>
                                      </p:to>
                                    </p:set>
                                    <p:animEffect transition="in" filter="fade">
                                      <p:cBhvr>
                                        <p:cTn id="23" dur="2000"/>
                                        <p:tgtEl>
                                          <p:spTgt spid="1043478">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43478">
                                            <p:txEl>
                                              <p:pRg st="3" end="3"/>
                                            </p:txEl>
                                          </p:spTgt>
                                        </p:tgtEl>
                                        <p:attrNameLst>
                                          <p:attrName>style.visibility</p:attrName>
                                        </p:attrNameLst>
                                      </p:cBhvr>
                                      <p:to>
                                        <p:strVal val="visible"/>
                                      </p:to>
                                    </p:set>
                                    <p:animEffect transition="in" filter="fade">
                                      <p:cBhvr>
                                        <p:cTn id="26" dur="2000"/>
                                        <p:tgtEl>
                                          <p:spTgt spid="1043478">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43478">
                                            <p:txEl>
                                              <p:pRg st="4" end="4"/>
                                            </p:txEl>
                                          </p:spTgt>
                                        </p:tgtEl>
                                        <p:attrNameLst>
                                          <p:attrName>style.visibility</p:attrName>
                                        </p:attrNameLst>
                                      </p:cBhvr>
                                      <p:to>
                                        <p:strVal val="visible"/>
                                      </p:to>
                                    </p:set>
                                    <p:animEffect transition="in" filter="fade">
                                      <p:cBhvr>
                                        <p:cTn id="29" dur="2000"/>
                                        <p:tgtEl>
                                          <p:spTgt spid="1043478">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43478">
                                            <p:txEl>
                                              <p:pRg st="5" end="5"/>
                                            </p:txEl>
                                          </p:spTgt>
                                        </p:tgtEl>
                                        <p:attrNameLst>
                                          <p:attrName>style.visibility</p:attrName>
                                        </p:attrNameLst>
                                      </p:cBhvr>
                                      <p:to>
                                        <p:strVal val="visible"/>
                                      </p:to>
                                    </p:set>
                                    <p:animEffect transition="in" filter="fade">
                                      <p:cBhvr>
                                        <p:cTn id="32" dur="2000"/>
                                        <p:tgtEl>
                                          <p:spTgt spid="1043478">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43478">
                                            <p:txEl>
                                              <p:pRg st="6" end="6"/>
                                            </p:txEl>
                                          </p:spTgt>
                                        </p:tgtEl>
                                        <p:attrNameLst>
                                          <p:attrName>style.visibility</p:attrName>
                                        </p:attrNameLst>
                                      </p:cBhvr>
                                      <p:to>
                                        <p:strVal val="visible"/>
                                      </p:to>
                                    </p:set>
                                    <p:animEffect transition="in" filter="fade">
                                      <p:cBhvr>
                                        <p:cTn id="35" dur="2000"/>
                                        <p:tgtEl>
                                          <p:spTgt spid="1043478">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43478">
                                            <p:txEl>
                                              <p:pRg st="7" end="7"/>
                                            </p:txEl>
                                          </p:spTgt>
                                        </p:tgtEl>
                                        <p:attrNameLst>
                                          <p:attrName>style.visibility</p:attrName>
                                        </p:attrNameLst>
                                      </p:cBhvr>
                                      <p:to>
                                        <p:strVal val="visible"/>
                                      </p:to>
                                    </p:set>
                                    <p:animEffect transition="in" filter="fade">
                                      <p:cBhvr>
                                        <p:cTn id="38" dur="2000"/>
                                        <p:tgtEl>
                                          <p:spTgt spid="1043478">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043478">
                                            <p:txEl>
                                              <p:pRg st="9" end="9"/>
                                            </p:txEl>
                                          </p:spTgt>
                                        </p:tgtEl>
                                        <p:attrNameLst>
                                          <p:attrName>style.visibility</p:attrName>
                                        </p:attrNameLst>
                                      </p:cBhvr>
                                      <p:to>
                                        <p:strVal val="visible"/>
                                      </p:to>
                                    </p:set>
                                    <p:animEffect transition="in" filter="fade">
                                      <p:cBhvr>
                                        <p:cTn id="41" dur="2000"/>
                                        <p:tgtEl>
                                          <p:spTgt spid="104347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3472" grpId="0"/>
      <p:bldP spid="1043477" grpId="0" animBg="1"/>
      <p:bldP spid="1043478"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95" name="Rectangle 15"/>
          <p:cNvSpPr>
            <a:spLocks noGrp="1" noChangeArrowheads="1"/>
          </p:cNvSpPr>
          <p:nvPr>
            <p:ph idx="1"/>
          </p:nvPr>
        </p:nvSpPr>
        <p:spPr>
          <a:xfrm>
            <a:off x="457200" y="1600200"/>
            <a:ext cx="8229600" cy="4876800"/>
          </a:xfrm>
          <a:prstGeom prst="roundRect">
            <a:avLst>
              <a:gd name="adj" fmla="val 9391"/>
            </a:avLst>
          </a:prstGeom>
          <a:solidFill>
            <a:schemeClr val="bg1">
              <a:alpha val="67058"/>
            </a:schemeClr>
          </a:solidFill>
        </p:spPr>
        <p:txBody>
          <a:bodyPr lIns="274320" tIns="274320" rIns="274320" bIns="274320">
            <a:normAutofit fontScale="85000" lnSpcReduction="10000"/>
          </a:bodyPr>
          <a:lstStyle/>
          <a:p>
            <a:pPr marL="0" indent="0" eaLnBrk="1" hangingPunct="1">
              <a:lnSpc>
                <a:spcPct val="110000"/>
              </a:lnSpc>
              <a:buFontTx/>
              <a:buNone/>
            </a:pPr>
            <a:r>
              <a:rPr lang="en-CA" sz="2400" dirty="0" smtClean="0">
                <a:latin typeface="Arial" pitchFamily="34" charset="0"/>
                <a:cs typeface="Arial" pitchFamily="34" charset="0"/>
              </a:rPr>
              <a:t>The CDC separates species into three lists according to conservation risks:</a:t>
            </a:r>
          </a:p>
          <a:p>
            <a:pPr marL="0" indent="0" eaLnBrk="1" hangingPunct="1">
              <a:lnSpc>
                <a:spcPct val="80000"/>
              </a:lnSpc>
            </a:pPr>
            <a:endParaRPr lang="en-CA" sz="1200" dirty="0" smtClean="0">
              <a:latin typeface="Arial" pitchFamily="34" charset="0"/>
              <a:cs typeface="Arial" pitchFamily="34" charset="0"/>
            </a:endParaRPr>
          </a:p>
          <a:p>
            <a:pPr lvl="1" eaLnBrk="1" hangingPunct="1">
              <a:lnSpc>
                <a:spcPct val="110000"/>
              </a:lnSpc>
              <a:buClr>
                <a:srgbClr val="FF0000"/>
              </a:buClr>
              <a:buFont typeface="Wingdings 3" pitchFamily="18" charset="2"/>
              <a:buChar char="}"/>
            </a:pPr>
            <a:r>
              <a:rPr lang="en-CA" sz="2100" b="1" dirty="0" smtClean="0">
                <a:solidFill>
                  <a:srgbClr val="FF0000"/>
                </a:solidFill>
                <a:latin typeface="Arial" pitchFamily="34" charset="0"/>
                <a:cs typeface="Arial" pitchFamily="34" charset="0"/>
              </a:rPr>
              <a:t>Red List</a:t>
            </a:r>
            <a:r>
              <a:rPr lang="en-CA" sz="2100" dirty="0" smtClean="0">
                <a:latin typeface="Arial" pitchFamily="34" charset="0"/>
                <a:cs typeface="Arial" pitchFamily="34" charset="0"/>
              </a:rPr>
              <a:t> – species that have been legally designated as </a:t>
            </a:r>
            <a:r>
              <a:rPr lang="en-CA" sz="2100" i="1" dirty="0" smtClean="0">
                <a:latin typeface="Arial" pitchFamily="34" charset="0"/>
                <a:cs typeface="Arial" pitchFamily="34" charset="0"/>
              </a:rPr>
              <a:t>endangered </a:t>
            </a:r>
            <a:r>
              <a:rPr lang="en-CA" sz="2100" dirty="0" smtClean="0">
                <a:latin typeface="Arial" pitchFamily="34" charset="0"/>
                <a:cs typeface="Arial" pitchFamily="34" charset="0"/>
              </a:rPr>
              <a:t>or </a:t>
            </a:r>
            <a:r>
              <a:rPr lang="en-CA" sz="2100" i="1" dirty="0" smtClean="0">
                <a:latin typeface="Arial" pitchFamily="34" charset="0"/>
                <a:cs typeface="Arial" pitchFamily="34" charset="0"/>
              </a:rPr>
              <a:t>threatened</a:t>
            </a:r>
            <a:r>
              <a:rPr lang="en-CA" sz="2100" dirty="0" smtClean="0">
                <a:latin typeface="Arial" pitchFamily="34" charset="0"/>
                <a:cs typeface="Arial" pitchFamily="34" charset="0"/>
              </a:rPr>
              <a:t> under the </a:t>
            </a:r>
            <a:r>
              <a:rPr lang="en-CA" sz="2100" i="1" dirty="0" smtClean="0">
                <a:latin typeface="Arial" pitchFamily="34" charset="0"/>
                <a:cs typeface="Arial" pitchFamily="34" charset="0"/>
              </a:rPr>
              <a:t>British Columbia</a:t>
            </a:r>
            <a:r>
              <a:rPr lang="en-CA" sz="2100" dirty="0" smtClean="0">
                <a:latin typeface="Arial" pitchFamily="34" charset="0"/>
                <a:cs typeface="Arial" pitchFamily="34" charset="0"/>
              </a:rPr>
              <a:t> </a:t>
            </a:r>
            <a:r>
              <a:rPr lang="en-CA" sz="2100" i="1" dirty="0" smtClean="0">
                <a:latin typeface="Arial" pitchFamily="34" charset="0"/>
                <a:cs typeface="Arial" pitchFamily="34" charset="0"/>
              </a:rPr>
              <a:t>Wildlife Act</a:t>
            </a:r>
            <a:r>
              <a:rPr lang="en-CA" sz="2100" dirty="0" smtClean="0">
                <a:latin typeface="Arial" pitchFamily="34" charset="0"/>
                <a:cs typeface="Arial" pitchFamily="34" charset="0"/>
              </a:rPr>
              <a:t>.  These species have S ranks of 1, 2, 1-2, 1-3, H or X </a:t>
            </a:r>
            <a:br>
              <a:rPr lang="en-CA" sz="2100" dirty="0" smtClean="0">
                <a:latin typeface="Arial" pitchFamily="34" charset="0"/>
                <a:cs typeface="Arial" pitchFamily="34" charset="0"/>
              </a:rPr>
            </a:br>
            <a:endParaRPr lang="en-CA" sz="2100" dirty="0" smtClean="0">
              <a:latin typeface="Arial" pitchFamily="34" charset="0"/>
              <a:cs typeface="Arial" pitchFamily="34" charset="0"/>
            </a:endParaRPr>
          </a:p>
          <a:p>
            <a:pPr lvl="1" eaLnBrk="1" hangingPunct="1">
              <a:lnSpc>
                <a:spcPct val="110000"/>
              </a:lnSpc>
              <a:buClr>
                <a:srgbClr val="0000CC"/>
              </a:buClr>
              <a:buFont typeface="Wingdings 3" pitchFamily="18" charset="2"/>
              <a:buChar char="}"/>
            </a:pPr>
            <a:r>
              <a:rPr lang="en-CA" sz="2100" b="1" dirty="0" smtClean="0">
                <a:solidFill>
                  <a:srgbClr val="0000CC"/>
                </a:solidFill>
                <a:latin typeface="Arial" pitchFamily="34" charset="0"/>
                <a:cs typeface="Arial" pitchFamily="34" charset="0"/>
              </a:rPr>
              <a:t>Blue List</a:t>
            </a:r>
            <a:r>
              <a:rPr lang="en-CA" sz="2100" dirty="0" smtClean="0">
                <a:latin typeface="Arial" pitchFamily="34" charset="0"/>
                <a:cs typeface="Arial" pitchFamily="34" charset="0"/>
              </a:rPr>
              <a:t> – species not immediately threatened, but of concern because of characteristics that make them particularly sensitive to human activities or natural events.  These are species with S ranks of 2-3, 3, or 3-4 (animals only) </a:t>
            </a:r>
            <a:br>
              <a:rPr lang="en-CA" sz="2100" dirty="0" smtClean="0">
                <a:latin typeface="Arial" pitchFamily="34" charset="0"/>
                <a:cs typeface="Arial" pitchFamily="34" charset="0"/>
              </a:rPr>
            </a:br>
            <a:endParaRPr lang="en-CA" sz="2100" dirty="0" smtClean="0">
              <a:latin typeface="Arial" pitchFamily="34" charset="0"/>
              <a:cs typeface="Arial" pitchFamily="34" charset="0"/>
            </a:endParaRPr>
          </a:p>
          <a:p>
            <a:pPr lvl="1" eaLnBrk="1" hangingPunct="1">
              <a:lnSpc>
                <a:spcPct val="110000"/>
              </a:lnSpc>
              <a:buClr>
                <a:srgbClr val="FFFF00"/>
              </a:buClr>
              <a:buFont typeface="Wingdings 3" pitchFamily="18" charset="2"/>
              <a:buChar char="}"/>
            </a:pPr>
            <a:r>
              <a:rPr lang="en-CA" sz="2100" b="1" dirty="0" smtClean="0">
                <a:solidFill>
                  <a:srgbClr val="FFFF00"/>
                </a:solidFill>
                <a:latin typeface="Arial" pitchFamily="34" charset="0"/>
                <a:cs typeface="Arial" pitchFamily="34" charset="0"/>
              </a:rPr>
              <a:t>Yellow List</a:t>
            </a:r>
            <a:r>
              <a:rPr lang="en-CA" sz="2100" dirty="0" smtClean="0">
                <a:latin typeface="Arial" pitchFamily="34" charset="0"/>
                <a:cs typeface="Arial" pitchFamily="34" charset="0"/>
              </a:rPr>
              <a:t> – all species not included in the Red or Blue lists.  These species have S ranks of 4, 5, 4-5, or 3-4 (plants only) </a:t>
            </a:r>
          </a:p>
        </p:txBody>
      </p:sp>
      <p:sp>
        <p:nvSpPr>
          <p:cNvPr id="1018896" name="Text Box 16"/>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prstClr val="white"/>
                </a:solidFill>
                <a:latin typeface="Articulate Extrabold" pitchFamily="2" charset="0"/>
                <a:cs typeface="Arial" charset="0"/>
              </a:rPr>
              <a:t>RANKING SPECIES AT RISK</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018896"/>
                                        </p:tgtEl>
                                        <p:attrNameLst>
                                          <p:attrName>style.visibility</p:attrName>
                                        </p:attrNameLst>
                                      </p:cBhvr>
                                      <p:to>
                                        <p:strVal val="visible"/>
                                      </p:to>
                                    </p:set>
                                    <p:anim calcmode="lin" valueType="num">
                                      <p:cBhvr>
                                        <p:cTn id="7" dur="500" fill="hold"/>
                                        <p:tgtEl>
                                          <p:spTgt spid="1018896"/>
                                        </p:tgtEl>
                                        <p:attrNameLst>
                                          <p:attrName>ppt_w</p:attrName>
                                        </p:attrNameLst>
                                      </p:cBhvr>
                                      <p:tavLst>
                                        <p:tav tm="0">
                                          <p:val>
                                            <p:strVal val="#ppt_w*0.05"/>
                                          </p:val>
                                        </p:tav>
                                        <p:tav tm="100000">
                                          <p:val>
                                            <p:strVal val="#ppt_w"/>
                                          </p:val>
                                        </p:tav>
                                      </p:tavLst>
                                    </p:anim>
                                    <p:anim calcmode="lin" valueType="num">
                                      <p:cBhvr>
                                        <p:cTn id="8" dur="500" fill="hold"/>
                                        <p:tgtEl>
                                          <p:spTgt spid="1018896"/>
                                        </p:tgtEl>
                                        <p:attrNameLst>
                                          <p:attrName>ppt_h</p:attrName>
                                        </p:attrNameLst>
                                      </p:cBhvr>
                                      <p:tavLst>
                                        <p:tav tm="0">
                                          <p:val>
                                            <p:strVal val="#ppt_h"/>
                                          </p:val>
                                        </p:tav>
                                        <p:tav tm="100000">
                                          <p:val>
                                            <p:strVal val="#ppt_h"/>
                                          </p:val>
                                        </p:tav>
                                      </p:tavLst>
                                    </p:anim>
                                    <p:anim calcmode="lin" valueType="num">
                                      <p:cBhvr>
                                        <p:cTn id="9" dur="500" fill="hold"/>
                                        <p:tgtEl>
                                          <p:spTgt spid="1018896"/>
                                        </p:tgtEl>
                                        <p:attrNameLst>
                                          <p:attrName>ppt_x</p:attrName>
                                        </p:attrNameLst>
                                      </p:cBhvr>
                                      <p:tavLst>
                                        <p:tav tm="0">
                                          <p:val>
                                            <p:strVal val="#ppt_x-.2"/>
                                          </p:val>
                                        </p:tav>
                                        <p:tav tm="100000">
                                          <p:val>
                                            <p:strVal val="#ppt_x"/>
                                          </p:val>
                                        </p:tav>
                                      </p:tavLst>
                                    </p:anim>
                                    <p:anim calcmode="lin" valueType="num">
                                      <p:cBhvr>
                                        <p:cTn id="10" dur="500" fill="hold"/>
                                        <p:tgtEl>
                                          <p:spTgt spid="1018896"/>
                                        </p:tgtEl>
                                        <p:attrNameLst>
                                          <p:attrName>ppt_y</p:attrName>
                                        </p:attrNameLst>
                                      </p:cBhvr>
                                      <p:tavLst>
                                        <p:tav tm="0">
                                          <p:val>
                                            <p:strVal val="#ppt_y"/>
                                          </p:val>
                                        </p:tav>
                                        <p:tav tm="100000">
                                          <p:val>
                                            <p:strVal val="#ppt_y"/>
                                          </p:val>
                                        </p:tav>
                                      </p:tavLst>
                                    </p:anim>
                                    <p:animEffect transition="in" filter="fade">
                                      <p:cBhvr>
                                        <p:cTn id="11" dur="500"/>
                                        <p:tgtEl>
                                          <p:spTgt spid="101889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18895">
                                            <p:bg/>
                                          </p:spTgt>
                                        </p:tgtEl>
                                        <p:attrNameLst>
                                          <p:attrName>style.visibility</p:attrName>
                                        </p:attrNameLst>
                                      </p:cBhvr>
                                      <p:to>
                                        <p:strVal val="visible"/>
                                      </p:to>
                                    </p:set>
                                    <p:animEffect transition="in" filter="fade">
                                      <p:cBhvr>
                                        <p:cTn id="14" dur="2000"/>
                                        <p:tgtEl>
                                          <p:spTgt spid="1018895">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18895">
                                            <p:txEl>
                                              <p:pRg st="0" end="0"/>
                                            </p:txEl>
                                          </p:spTgt>
                                        </p:tgtEl>
                                        <p:attrNameLst>
                                          <p:attrName>style.visibility</p:attrName>
                                        </p:attrNameLst>
                                      </p:cBhvr>
                                      <p:to>
                                        <p:strVal val="visible"/>
                                      </p:to>
                                    </p:set>
                                    <p:animEffect transition="in" filter="fade">
                                      <p:cBhvr>
                                        <p:cTn id="17" dur="2000"/>
                                        <p:tgtEl>
                                          <p:spTgt spid="1018895">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18895">
                                            <p:txEl>
                                              <p:pRg st="2" end="2"/>
                                            </p:txEl>
                                          </p:spTgt>
                                        </p:tgtEl>
                                        <p:attrNameLst>
                                          <p:attrName>style.visibility</p:attrName>
                                        </p:attrNameLst>
                                      </p:cBhvr>
                                      <p:to>
                                        <p:strVal val="visible"/>
                                      </p:to>
                                    </p:set>
                                    <p:animEffect transition="in" filter="fade">
                                      <p:cBhvr>
                                        <p:cTn id="20" dur="2000"/>
                                        <p:tgtEl>
                                          <p:spTgt spid="101889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18895">
                                            <p:txEl>
                                              <p:pRg st="3" end="3"/>
                                            </p:txEl>
                                          </p:spTgt>
                                        </p:tgtEl>
                                        <p:attrNameLst>
                                          <p:attrName>style.visibility</p:attrName>
                                        </p:attrNameLst>
                                      </p:cBhvr>
                                      <p:to>
                                        <p:strVal val="visible"/>
                                      </p:to>
                                    </p:set>
                                    <p:animEffect transition="in" filter="fade">
                                      <p:cBhvr>
                                        <p:cTn id="23" dur="2000"/>
                                        <p:tgtEl>
                                          <p:spTgt spid="1018895">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18895">
                                            <p:txEl>
                                              <p:pRg st="4" end="4"/>
                                            </p:txEl>
                                          </p:spTgt>
                                        </p:tgtEl>
                                        <p:attrNameLst>
                                          <p:attrName>style.visibility</p:attrName>
                                        </p:attrNameLst>
                                      </p:cBhvr>
                                      <p:to>
                                        <p:strVal val="visible"/>
                                      </p:to>
                                    </p:set>
                                    <p:animEffect transition="in" filter="fade">
                                      <p:cBhvr>
                                        <p:cTn id="26" dur="2000"/>
                                        <p:tgtEl>
                                          <p:spTgt spid="10188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8895" grpId="0" build="allAtOnce" animBg="1"/>
      <p:bldP spid="101889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BC Species and Ecosystem Explorer.  </a:t>
            </a:r>
            <a:endParaRPr lang="en-CA" sz="2400" dirty="0">
              <a:solidFill>
                <a:prstClr val="white"/>
              </a:solidFill>
              <a:latin typeface="Articulate Extrabold" pitchFamily="2" charset="0"/>
              <a:cs typeface="Arial" charset="0"/>
            </a:endParaRPr>
          </a:p>
        </p:txBody>
      </p:sp>
      <p:sp>
        <p:nvSpPr>
          <p:cNvPr id="6" name="TextBox 5"/>
          <p:cNvSpPr txBox="1"/>
          <p:nvPr/>
        </p:nvSpPr>
        <p:spPr>
          <a:xfrm>
            <a:off x="253161" y="1409793"/>
            <a:ext cx="8640960" cy="3809940"/>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r>
              <a:rPr lang="en-CA" dirty="0" smtClean="0"/>
              <a:t>The Prince George Business Area utilizes a pro-active, live and up-to-date approach to ensuring identification and necessary protection of provincial Red and Blue Species/Ecological Communities and Species and Ecosystems of Management Concern, when planning development activities. This specifically relates to planning processes associated with: multiphase, harvesting, road construction and </a:t>
            </a:r>
            <a:r>
              <a:rPr lang="en-CA" dirty="0"/>
              <a:t>road </a:t>
            </a:r>
            <a:r>
              <a:rPr lang="en-CA" dirty="0" smtClean="0"/>
              <a:t>deactivation.</a:t>
            </a:r>
          </a:p>
          <a:p>
            <a:endParaRPr lang="en-CA" dirty="0"/>
          </a:p>
          <a:p>
            <a:r>
              <a:rPr lang="en-CA" dirty="0" smtClean="0"/>
              <a:t>It </a:t>
            </a:r>
            <a:r>
              <a:rPr lang="en-CA" dirty="0"/>
              <a:t>is the responsibility of staff and contractors to be aware of the number of potential species and plant communities at risk that they may encounter while conducting their field work.</a:t>
            </a:r>
          </a:p>
          <a:p>
            <a:endParaRPr lang="en-US" sz="1600" dirty="0" smtClean="0">
              <a:latin typeface="Arial" charset="0"/>
              <a:cs typeface="Times New Roman" pitchFamily="18" charset="0"/>
            </a:endParaRPr>
          </a:p>
          <a:p>
            <a:endParaRPr lang="en-US" sz="1600" dirty="0" smtClean="0">
              <a:latin typeface="Arial" charset="0"/>
              <a:cs typeface="Times New Roman" pitchFamily="18" charset="0"/>
            </a:endParaRPr>
          </a:p>
          <a:p>
            <a:r>
              <a:rPr lang="en-US" sz="1600" dirty="0" smtClean="0">
                <a:latin typeface="Arial" charset="0"/>
                <a:cs typeface="Times New Roman" pitchFamily="18" charset="0"/>
              </a:rPr>
              <a:t>Link to BC Species and Ecosystem Explorer site: </a:t>
            </a:r>
            <a:r>
              <a:rPr lang="en-US" sz="1600" b="1" u="sng" dirty="0" smtClean="0">
                <a:solidFill>
                  <a:srgbClr val="0000FF"/>
                </a:solidFill>
                <a:latin typeface="Arial" charset="0"/>
                <a:cs typeface="Times New Roman" pitchFamily="18" charset="0"/>
              </a:rPr>
              <a:t>http://www.env.gov.bc.ca/atrisk/toolintro.html </a:t>
            </a:r>
            <a:r>
              <a:rPr lang="en-CA" dirty="0" smtClean="0"/>
              <a:t> </a:t>
            </a:r>
            <a:r>
              <a:rPr lang="en-US" sz="1400" dirty="0" smtClean="0">
                <a:latin typeface="Arial" charset="0"/>
                <a:cs typeface="Times New Roman" pitchFamily="18" charset="0"/>
              </a:rPr>
              <a:t> </a:t>
            </a:r>
            <a:endParaRPr lang="en-US" sz="1400" dirty="0" smtClean="0">
              <a:latin typeface="Arial" charset="0"/>
              <a:cs typeface="Times New Roman" pitchFamily="18" charset="0"/>
              <a:hlinkClick r:id="rId4"/>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2000"/>
                                        <p:tgtEl>
                                          <p:spTgt spid="6">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animEffect transition="in" filter="fade">
                                      <p:cBhvr>
                                        <p:cTn id="23"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Using BC Species and Ecosystem Explorer.  </a:t>
            </a:r>
            <a:endParaRPr lang="en-CA" sz="2400" dirty="0">
              <a:solidFill>
                <a:prstClr val="white"/>
              </a:solidFill>
              <a:latin typeface="Articulate Extrabold" pitchFamily="2" charset="0"/>
              <a:cs typeface="Arial" charset="0"/>
            </a:endParaRPr>
          </a:p>
        </p:txBody>
      </p:sp>
      <p:sp>
        <p:nvSpPr>
          <p:cNvPr id="6" name="TextBox 5"/>
          <p:cNvSpPr txBox="1"/>
          <p:nvPr/>
        </p:nvSpPr>
        <p:spPr>
          <a:xfrm>
            <a:off x="276506" y="1405920"/>
            <a:ext cx="8640960" cy="4493776"/>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r>
              <a:rPr lang="en-CA" dirty="0"/>
              <a:t>Procedure</a:t>
            </a:r>
          </a:p>
          <a:p>
            <a:r>
              <a:rPr lang="en-CA" dirty="0" smtClean="0"/>
              <a:t>1. BCTS </a:t>
            </a:r>
            <a:r>
              <a:rPr lang="en-CA" dirty="0"/>
              <a:t>staff and associated layout contractors will use BC Species </a:t>
            </a:r>
            <a:r>
              <a:rPr lang="en-CA" dirty="0" smtClean="0"/>
              <a:t>and Ecosystems </a:t>
            </a:r>
            <a:r>
              <a:rPr lang="en-CA" dirty="0"/>
              <a:t>Explorer to identify:</a:t>
            </a:r>
          </a:p>
          <a:p>
            <a:pPr lvl="1"/>
            <a:r>
              <a:rPr lang="en-CA" dirty="0" smtClean="0"/>
              <a:t>• Provincial </a:t>
            </a:r>
            <a:r>
              <a:rPr lang="en-CA" dirty="0"/>
              <a:t>Red and Blue Species/Ecological Communities and Species and Ecosystems of Management Concern, by applicable Forest District within the Business Area.</a:t>
            </a:r>
          </a:p>
          <a:p>
            <a:pPr lvl="1"/>
            <a:r>
              <a:rPr lang="en-CA" dirty="0" smtClean="0"/>
              <a:t>• The </a:t>
            </a:r>
            <a:r>
              <a:rPr lang="en-CA" dirty="0"/>
              <a:t>relevant publications to aid in identification of red and blue listed species and ecological communities.</a:t>
            </a:r>
          </a:p>
          <a:p>
            <a:pPr lvl="1"/>
            <a:r>
              <a:rPr lang="en-CA" dirty="0" smtClean="0"/>
              <a:t>• Source </a:t>
            </a:r>
            <a:r>
              <a:rPr lang="en-CA" dirty="0"/>
              <a:t>material related to Species distribution, life histories, conservation needs, recovery plans and more. The BCTS Management Strategies will be provided to assist contract staff in determining appropriate BCTS PGBA management Direction.</a:t>
            </a:r>
          </a:p>
          <a:p>
            <a:endParaRPr lang="en-CA" dirty="0"/>
          </a:p>
          <a:p>
            <a:r>
              <a:rPr lang="en-CA" dirty="0" smtClean="0"/>
              <a:t>2. Link </a:t>
            </a:r>
            <a:r>
              <a:rPr lang="en-CA" dirty="0"/>
              <a:t>to the appropriate Species and Ecosystems Explorer website: http://www.env.gov.bc.ca/atrisk/toolintro.html</a:t>
            </a:r>
          </a:p>
          <a:p>
            <a:r>
              <a:rPr lang="en-CA" dirty="0" smtClean="0"/>
              <a:t> </a:t>
            </a:r>
            <a:r>
              <a:rPr lang="en-US" sz="1400" dirty="0" smtClean="0">
                <a:latin typeface="Arial" charset="0"/>
                <a:cs typeface="Times New Roman" pitchFamily="18" charset="0"/>
              </a:rPr>
              <a:t> </a:t>
            </a:r>
            <a:endParaRPr lang="en-US" sz="1400" dirty="0" smtClean="0">
              <a:latin typeface="Arial" charset="0"/>
              <a:cs typeface="Times New Roman" pitchFamily="18" charset="0"/>
              <a:hlinkClick r:id="rId4"/>
            </a:endParaRPr>
          </a:p>
        </p:txBody>
      </p:sp>
    </p:spTree>
    <p:custDataLst>
      <p:tags r:id="rId1"/>
    </p:custDataLst>
    <p:extLst>
      <p:ext uri="{BB962C8B-B14F-4D97-AF65-F5344CB8AC3E}">
        <p14:creationId xmlns:p14="http://schemas.microsoft.com/office/powerpoint/2010/main" val="23518274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0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2000"/>
                                        <p:tgtEl>
                                          <p:spTgt spid="6">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2000"/>
                                        <p:tgtEl>
                                          <p:spTgt spid="6">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2000"/>
                                        <p:tgtEl>
                                          <p:spTgt spid="6">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Using BC Species and Ecosystem Explorer Continued.  </a:t>
            </a:r>
            <a:endParaRPr lang="en-CA" sz="2400" dirty="0">
              <a:solidFill>
                <a:prstClr val="white"/>
              </a:solidFill>
              <a:latin typeface="Articulate Extrabold" pitchFamily="2" charset="0"/>
              <a:cs typeface="Arial" charset="0"/>
            </a:endParaRPr>
          </a:p>
        </p:txBody>
      </p:sp>
      <p:sp>
        <p:nvSpPr>
          <p:cNvPr id="6" name="TextBox 5"/>
          <p:cNvSpPr txBox="1"/>
          <p:nvPr/>
        </p:nvSpPr>
        <p:spPr>
          <a:xfrm>
            <a:off x="245222" y="1772816"/>
            <a:ext cx="8640960" cy="4721721"/>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pPr lvl="0"/>
            <a:r>
              <a:rPr lang="en-CA" sz="1600" dirty="0" smtClean="0">
                <a:latin typeface="Calibri" panose="020F0502020204030204" pitchFamily="34" charset="0"/>
                <a:cs typeface="Calibri" panose="020F0502020204030204" pitchFamily="34" charset="0"/>
              </a:rPr>
              <a:t>3. Utilise </a:t>
            </a:r>
            <a:r>
              <a:rPr lang="en-CA" sz="1600" dirty="0">
                <a:latin typeface="Calibri" panose="020F0502020204030204" pitchFamily="34" charset="0"/>
                <a:cs typeface="Calibri" panose="020F0502020204030204" pitchFamily="34" charset="0"/>
              </a:rPr>
              <a:t>the following procedure to establish a list of the red and blue listed species and ecological communities found within the Prince George, Robson Valley and/or Mackenzie portion of the BA:</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Click on Start to launch Application</a:t>
            </a:r>
          </a:p>
          <a:p>
            <a:pPr marL="742950" lvl="1"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Plants and Animals, or Ecological Communities &gt;&gt;&gt; Must select one or the other.</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You can either do a Quick Search (Everything) or a Basic Search (More specific) – I prefer Basic</a:t>
            </a:r>
          </a:p>
          <a:p>
            <a:pPr marL="742950" lvl="1"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Species Name &gt;&gt;&gt; Search Type - Select combined Scientific and English.</a:t>
            </a:r>
          </a:p>
          <a:p>
            <a:pPr marL="742950" lvl="1"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Species Groups &gt;&gt;&gt;Search Type </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Then under Advanced Search &gt;&gt;&gt; Select Area Based:</a:t>
            </a:r>
          </a:p>
          <a:p>
            <a:pPr marL="742950" lvl="1"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Forest District &gt;&gt;&gt; Select Prince George, Robson Valley, or Mackenzie as appropriate.</a:t>
            </a:r>
          </a:p>
          <a:p>
            <a:pPr marL="742950" lvl="1"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BGC Zones &gt;&gt;&gt; Optional but can help Narrow scope</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Conservation Status &gt;&gt;&gt; Select BC List &gt;&gt;&gt; Select Red List and Blue List.</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Sort by English Name.</a:t>
            </a:r>
          </a:p>
          <a:p>
            <a:pPr marL="285750" lvl="0" indent="-285750">
              <a:buFont typeface="Arial" panose="020B0604020202020204" pitchFamily="34" charset="0"/>
              <a:buChar char="•"/>
            </a:pPr>
            <a:r>
              <a:rPr lang="en-CA" sz="1600" dirty="0">
                <a:latin typeface="Calibri" panose="020F0502020204030204" pitchFamily="34" charset="0"/>
                <a:cs typeface="Calibri" panose="020F0502020204030204" pitchFamily="34" charset="0"/>
              </a:rPr>
              <a:t>Search</a:t>
            </a:r>
          </a:p>
          <a:p>
            <a:r>
              <a:rPr lang="en-CA" sz="1600" dirty="0">
                <a:latin typeface="Calibri" panose="020F0502020204030204" pitchFamily="34" charset="0"/>
                <a:cs typeface="Calibri" panose="020F0502020204030204" pitchFamily="34" charset="0"/>
              </a:rPr>
              <a:t> </a:t>
            </a:r>
          </a:p>
          <a:p>
            <a:r>
              <a:rPr lang="en-CA" sz="1600" dirty="0">
                <a:latin typeface="Calibri" panose="020F0502020204030204" pitchFamily="34" charset="0"/>
                <a:cs typeface="Calibri" panose="020F0502020204030204" pitchFamily="34" charset="0"/>
              </a:rPr>
              <a:t>As per the search criteria, a list of records will be indicated, that can be printed and/or exported in digital format.  Individual species summaries and associated reports can be printed to aid staff and contractors in field identification of the species and ecological communities.</a:t>
            </a:r>
          </a:p>
          <a:p>
            <a:r>
              <a:rPr lang="en-CA" sz="1200" dirty="0" smtClean="0"/>
              <a:t> </a:t>
            </a:r>
            <a:r>
              <a:rPr lang="en-US" sz="1200" dirty="0" smtClean="0">
                <a:cs typeface="Times New Roman" pitchFamily="18" charset="0"/>
              </a:rPr>
              <a:t> </a:t>
            </a:r>
            <a:endParaRPr lang="en-US" sz="1200" dirty="0" smtClean="0">
              <a:cs typeface="Times New Roman" pitchFamily="18" charset="0"/>
              <a:hlinkClick r:id="rId4"/>
            </a:endParaRPr>
          </a:p>
        </p:txBody>
      </p:sp>
    </p:spTree>
    <p:custDataLst>
      <p:tags r:id="rId1"/>
    </p:custDataLst>
    <p:extLst>
      <p:ext uri="{BB962C8B-B14F-4D97-AF65-F5344CB8AC3E}">
        <p14:creationId xmlns:p14="http://schemas.microsoft.com/office/powerpoint/2010/main" val="14546105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0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2000"/>
                                        <p:tgtEl>
                                          <p:spTgt spid="6">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2000"/>
                                        <p:tgtEl>
                                          <p:spTgt spid="6">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2000"/>
                                        <p:tgtEl>
                                          <p:spTgt spid="6">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fade">
                                      <p:cBhvr>
                                        <p:cTn id="38" dur="2000"/>
                                        <p:tgtEl>
                                          <p:spTgt spid="6">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fade">
                                      <p:cBhvr>
                                        <p:cTn id="41" dur="2000"/>
                                        <p:tgtEl>
                                          <p:spTgt spid="6">
                                            <p:txEl>
                                              <p:pRg st="8" end="8"/>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9" end="9"/>
                                            </p:txEl>
                                          </p:spTgt>
                                        </p:tgtEl>
                                        <p:attrNameLst>
                                          <p:attrName>style.visibility</p:attrName>
                                        </p:attrNameLst>
                                      </p:cBhvr>
                                      <p:to>
                                        <p:strVal val="visible"/>
                                      </p:to>
                                    </p:set>
                                    <p:animEffect transition="in" filter="fade">
                                      <p:cBhvr>
                                        <p:cTn id="44" dur="2000"/>
                                        <p:tgtEl>
                                          <p:spTgt spid="6">
                                            <p:txEl>
                                              <p:pRg st="9" end="9"/>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animEffect transition="in" filter="fade">
                                      <p:cBhvr>
                                        <p:cTn id="47" dur="2000"/>
                                        <p:tgtEl>
                                          <p:spTgt spid="6">
                                            <p:txEl>
                                              <p:pRg st="10" end="1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txEl>
                                              <p:pRg st="11" end="11"/>
                                            </p:txEl>
                                          </p:spTgt>
                                        </p:tgtEl>
                                        <p:attrNameLst>
                                          <p:attrName>style.visibility</p:attrName>
                                        </p:attrNameLst>
                                      </p:cBhvr>
                                      <p:to>
                                        <p:strVal val="visible"/>
                                      </p:to>
                                    </p:set>
                                    <p:animEffect transition="in" filter="fade">
                                      <p:cBhvr>
                                        <p:cTn id="50" dur="2000"/>
                                        <p:tgtEl>
                                          <p:spTgt spid="6">
                                            <p:txEl>
                                              <p:pRg st="11" end="11"/>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
                                            <p:txEl>
                                              <p:pRg st="12" end="12"/>
                                            </p:txEl>
                                          </p:spTgt>
                                        </p:tgtEl>
                                        <p:attrNameLst>
                                          <p:attrName>style.visibility</p:attrName>
                                        </p:attrNameLst>
                                      </p:cBhvr>
                                      <p:to>
                                        <p:strVal val="visible"/>
                                      </p:to>
                                    </p:set>
                                    <p:animEffect transition="in" filter="fade">
                                      <p:cBhvr>
                                        <p:cTn id="53" dur="2000"/>
                                        <p:tgtEl>
                                          <p:spTgt spid="6">
                                            <p:txEl>
                                              <p:pRg st="12" end="12"/>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
                                            <p:txEl>
                                              <p:pRg st="13" end="13"/>
                                            </p:txEl>
                                          </p:spTgt>
                                        </p:tgtEl>
                                        <p:attrNameLst>
                                          <p:attrName>style.visibility</p:attrName>
                                        </p:attrNameLst>
                                      </p:cBhvr>
                                      <p:to>
                                        <p:strVal val="visible"/>
                                      </p:to>
                                    </p:set>
                                    <p:animEffect transition="in" filter="fade">
                                      <p:cBhvr>
                                        <p:cTn id="56" dur="2000"/>
                                        <p:tgtEl>
                                          <p:spTgt spid="6">
                                            <p:txEl>
                                              <p:pRg st="13" end="13"/>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
                                            <p:txEl>
                                              <p:pRg st="14" end="14"/>
                                            </p:txEl>
                                          </p:spTgt>
                                        </p:tgtEl>
                                        <p:attrNameLst>
                                          <p:attrName>style.visibility</p:attrName>
                                        </p:attrNameLst>
                                      </p:cBhvr>
                                      <p:to>
                                        <p:strVal val="visible"/>
                                      </p:to>
                                    </p:set>
                                    <p:animEffect transition="in" filter="fade">
                                      <p:cBhvr>
                                        <p:cTn id="59" dur="20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Using BC Species and Ecosystem Explorer Continued.  </a:t>
            </a:r>
            <a:endParaRPr lang="en-CA" sz="2400" dirty="0">
              <a:solidFill>
                <a:prstClr val="white"/>
              </a:solidFill>
              <a:latin typeface="Articulate Extrabold" pitchFamily="2" charset="0"/>
              <a:cs typeface="Arial" charset="0"/>
            </a:endParaRPr>
          </a:p>
        </p:txBody>
      </p:sp>
      <p:sp>
        <p:nvSpPr>
          <p:cNvPr id="6" name="TextBox 5"/>
          <p:cNvSpPr txBox="1"/>
          <p:nvPr/>
        </p:nvSpPr>
        <p:spPr>
          <a:xfrm>
            <a:off x="245222" y="1412776"/>
            <a:ext cx="8640960" cy="5242739"/>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pPr lvl="0"/>
            <a:r>
              <a:rPr lang="en-CA" sz="1600" dirty="0" smtClean="0"/>
              <a:t>4. Impacts </a:t>
            </a:r>
            <a:r>
              <a:rPr lang="en-CA" sz="1600" dirty="0"/>
              <a:t>to Provincial Red and Blue Species/Ecological Communities and Species and Ecosystems of Management Concern will be managed as per the process identified in TPG Management Strategies Document and the species lists updated from the CDC.</a:t>
            </a:r>
          </a:p>
          <a:p>
            <a:r>
              <a:rPr lang="en-CA" sz="1600" dirty="0"/>
              <a:t> </a:t>
            </a:r>
          </a:p>
          <a:p>
            <a:pPr lvl="0"/>
            <a:r>
              <a:rPr lang="en-CA" sz="1600" dirty="0" smtClean="0"/>
              <a:t>5. BCTS </a:t>
            </a:r>
            <a:r>
              <a:rPr lang="en-CA" sz="1600" dirty="0"/>
              <a:t>pre-works associated with harvesting, road construction, and road deactivation projects will confirm the relevant Red and Blue Species/Ecological Communities and Species and Ecosystems of Management Concern pertaining to the development area.</a:t>
            </a:r>
          </a:p>
          <a:p>
            <a:r>
              <a:rPr lang="en-CA" sz="1600" dirty="0"/>
              <a:t> </a:t>
            </a:r>
          </a:p>
          <a:p>
            <a:pPr lvl="0"/>
            <a:r>
              <a:rPr lang="en-CA" sz="1600" dirty="0" smtClean="0"/>
              <a:t>6. LPC’s </a:t>
            </a:r>
            <a:r>
              <a:rPr lang="en-CA" sz="1600" dirty="0"/>
              <a:t>are responsible to ensure their staff are knowledgeable of: the BCTS planning process and associated training pertaining to species at risk, the red and blue species that may potentially be found within the development area and the appropriate resources (as provided within BC Species and Ecosystems Explorer) necessary to identify the occurrence of Red and Blue Species/Ecological Communities and Species and Ecosystems of Management Concern in the field.</a:t>
            </a:r>
          </a:p>
          <a:p>
            <a:r>
              <a:rPr lang="en-CA" sz="1600" dirty="0"/>
              <a:t> </a:t>
            </a:r>
          </a:p>
          <a:p>
            <a:pPr lvl="0"/>
            <a:r>
              <a:rPr lang="en-CA" sz="1600" dirty="0" smtClean="0"/>
              <a:t>7. Upon </a:t>
            </a:r>
            <a:r>
              <a:rPr lang="en-CA" sz="1600" dirty="0"/>
              <a:t>completion of planned development, the multi-phase contractor / signing forester preparing related site plans must complete an associated site plan check list, indicating the presence or absence of any Red and Blue Species/Ecological Communities and Species and Ecosystems of Management Concern. Where warranted (and in co-ordination with the BCTS representative), appropriate text and mitigative measures must be included in the site plan</a:t>
            </a:r>
            <a:r>
              <a:rPr lang="en-CA" sz="1600" dirty="0" smtClean="0"/>
              <a:t>.</a:t>
            </a:r>
            <a:endParaRPr lang="en-US" sz="1200" dirty="0" smtClean="0">
              <a:cs typeface="Times New Roman" pitchFamily="18" charset="0"/>
              <a:hlinkClick r:id="rId4"/>
            </a:endParaRPr>
          </a:p>
        </p:txBody>
      </p:sp>
    </p:spTree>
    <p:custDataLst>
      <p:tags r:id="rId1"/>
    </p:custDataLst>
    <p:extLst>
      <p:ext uri="{BB962C8B-B14F-4D97-AF65-F5344CB8AC3E}">
        <p14:creationId xmlns:p14="http://schemas.microsoft.com/office/powerpoint/2010/main" val="8628728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0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2000"/>
                                        <p:tgtEl>
                                          <p:spTgt spid="6">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2000"/>
                                        <p:tgtEl>
                                          <p:spTgt spid="6">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61665"/>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TPG SPECIES MANAGEMENT STRATEGIES</a:t>
            </a:r>
            <a:endParaRPr lang="en-CA" sz="2400" dirty="0">
              <a:solidFill>
                <a:prstClr val="white"/>
              </a:solidFill>
              <a:latin typeface="Articulate Extrabold" pitchFamily="2" charset="0"/>
              <a:cs typeface="Arial" charset="0"/>
            </a:endParaRPr>
          </a:p>
        </p:txBody>
      </p:sp>
      <p:sp>
        <p:nvSpPr>
          <p:cNvPr id="6" name="TextBox 5"/>
          <p:cNvSpPr txBox="1"/>
          <p:nvPr/>
        </p:nvSpPr>
        <p:spPr>
          <a:xfrm>
            <a:off x="251520" y="1340768"/>
            <a:ext cx="8640960" cy="4493776"/>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pPr marL="182563" indent="-182563" fontAlgn="base">
              <a:spcBef>
                <a:spcPts val="600"/>
              </a:spcBef>
              <a:spcAft>
                <a:spcPct val="0"/>
              </a:spcAft>
            </a:pPr>
            <a:r>
              <a:rPr lang="en-US" sz="1600" b="1" dirty="0" smtClean="0">
                <a:latin typeface="Arial" charset="0"/>
                <a:cs typeface="Times New Roman" pitchFamily="18" charset="0"/>
              </a:rPr>
              <a:t>TPG has separated out the management strategies into 3 broad categories.</a:t>
            </a:r>
          </a:p>
          <a:p>
            <a:pPr marL="182563" indent="-182563" fontAlgn="base">
              <a:spcBef>
                <a:spcPts val="600"/>
              </a:spcBef>
              <a:spcAft>
                <a:spcPct val="0"/>
              </a:spcAft>
            </a:pPr>
            <a:endParaRPr lang="en-US" sz="1600" b="1" dirty="0" smtClean="0">
              <a:latin typeface="Arial" charset="0"/>
              <a:cs typeface="Times New Roman" pitchFamily="18" charset="0"/>
            </a:endParaRPr>
          </a:p>
          <a:p>
            <a:pPr marL="342900" indent="-342900" fontAlgn="base">
              <a:spcBef>
                <a:spcPts val="600"/>
              </a:spcBef>
              <a:spcAft>
                <a:spcPct val="0"/>
              </a:spcAft>
              <a:buFont typeface="+mj-lt"/>
              <a:buAutoNum type="arabicPeriod"/>
            </a:pPr>
            <a:r>
              <a:rPr lang="en-US" sz="1600" u="sng" dirty="0" smtClean="0">
                <a:latin typeface="Arial" charset="0"/>
                <a:cs typeface="Times New Roman" pitchFamily="18" charset="0"/>
              </a:rPr>
              <a:t>Animal Management Strategies</a:t>
            </a:r>
            <a:r>
              <a:rPr lang="en-US" sz="1600" dirty="0" smtClean="0">
                <a:latin typeface="Arial" charset="0"/>
                <a:cs typeface="Times New Roman" pitchFamily="18" charset="0"/>
              </a:rPr>
              <a:t>. This management strategy includes the mammals, fish, birds, and invertebrates and involves grouping together of species into similar habitat requirements. </a:t>
            </a:r>
          </a:p>
          <a:p>
            <a:pPr marL="342900" indent="-342900" fontAlgn="base">
              <a:spcBef>
                <a:spcPts val="600"/>
              </a:spcBef>
              <a:spcAft>
                <a:spcPct val="0"/>
              </a:spcAft>
              <a:buFont typeface="+mj-lt"/>
              <a:buAutoNum type="arabicPeriod"/>
            </a:pPr>
            <a:r>
              <a:rPr lang="en-US" sz="1600" u="sng" dirty="0" smtClean="0">
                <a:latin typeface="Arial" charset="0"/>
                <a:cs typeface="Times New Roman" pitchFamily="18" charset="0"/>
              </a:rPr>
              <a:t>Vascular Plant Management Strategies</a:t>
            </a:r>
            <a:r>
              <a:rPr lang="en-US" sz="1600" dirty="0" smtClean="0">
                <a:latin typeface="Arial" charset="0"/>
                <a:cs typeface="Times New Roman" pitchFamily="18" charset="0"/>
              </a:rPr>
              <a:t>. All vascular and non-vascular plants are managed in a similar fashion – Record, Collect, Confirm, and Implement a suitable stand level management strategy. </a:t>
            </a:r>
          </a:p>
          <a:p>
            <a:pPr marL="342900" indent="-342900" fontAlgn="base">
              <a:spcBef>
                <a:spcPts val="600"/>
              </a:spcBef>
              <a:spcAft>
                <a:spcPct val="0"/>
              </a:spcAft>
              <a:buFont typeface="+mj-lt"/>
              <a:buAutoNum type="arabicPeriod"/>
            </a:pPr>
            <a:r>
              <a:rPr lang="en-US" sz="1600" u="sng" dirty="0" smtClean="0">
                <a:latin typeface="Arial" charset="0"/>
                <a:cs typeface="Times New Roman" pitchFamily="18" charset="0"/>
              </a:rPr>
              <a:t>Plant Community Management Strategies</a:t>
            </a:r>
            <a:r>
              <a:rPr lang="en-US" sz="1600" dirty="0" smtClean="0">
                <a:latin typeface="Arial" charset="0"/>
                <a:cs typeface="Times New Roman" pitchFamily="18" charset="0"/>
              </a:rPr>
              <a:t>. All plant communities are managed in a similar fashion as well. Management of plant communities usually involves a recognized professional (ecologist) in conducting a field assessment of the quality, location, and size of the potential plant community at risk. General management guidelines are provided. </a:t>
            </a:r>
          </a:p>
          <a:p>
            <a:pPr marL="342900" indent="-342900" fontAlgn="base">
              <a:spcBef>
                <a:spcPts val="600"/>
              </a:spcBef>
              <a:spcAft>
                <a:spcPct val="0"/>
              </a:spcAft>
            </a:pPr>
            <a:endParaRPr lang="en-US" sz="1600" dirty="0" smtClean="0">
              <a:latin typeface="Arial" charset="0"/>
              <a:cs typeface="Times New Roman" pitchFamily="18" charset="0"/>
            </a:endParaRPr>
          </a:p>
          <a:p>
            <a:pPr marL="182563" indent="-182563" fontAlgn="base">
              <a:spcBef>
                <a:spcPts val="600"/>
              </a:spcBef>
              <a:spcAft>
                <a:spcPct val="0"/>
              </a:spcAft>
            </a:pPr>
            <a:endParaRPr lang="en-US" sz="1600" dirty="0" smtClean="0">
              <a:latin typeface="Arial" charset="0"/>
              <a:cs typeface="Times New Roman" pitchFamily="18" charset="0"/>
              <a:hlinkClick r:id="rId4"/>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2000"/>
                                        <p:tgtEl>
                                          <p:spTgt spid="6">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2000"/>
                                        <p:tgtEl>
                                          <p:spTgt spid="6">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fade">
                                      <p:cBhvr>
                                        <p:cTn id="26"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61665"/>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RECORDING AND REPORTING</a:t>
            </a:r>
            <a:endParaRPr lang="en-CA" sz="2400" dirty="0">
              <a:solidFill>
                <a:prstClr val="white"/>
              </a:solidFill>
              <a:latin typeface="Articulate Extrabold" pitchFamily="2" charset="0"/>
              <a:cs typeface="Arial" charset="0"/>
            </a:endParaRPr>
          </a:p>
        </p:txBody>
      </p:sp>
      <p:sp>
        <p:nvSpPr>
          <p:cNvPr id="6" name="TextBox 5"/>
          <p:cNvSpPr txBox="1"/>
          <p:nvPr/>
        </p:nvSpPr>
        <p:spPr>
          <a:xfrm>
            <a:off x="323528" y="1844824"/>
            <a:ext cx="8640960" cy="3712250"/>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pPr marL="182563" indent="-182563" fontAlgn="base">
              <a:spcBef>
                <a:spcPts val="600"/>
              </a:spcBef>
              <a:spcAft>
                <a:spcPct val="0"/>
              </a:spcAft>
              <a:buFont typeface="Arial" pitchFamily="34" charset="0"/>
              <a:buChar char="•"/>
            </a:pPr>
            <a:r>
              <a:rPr lang="en-US" sz="1600" dirty="0" smtClean="0">
                <a:latin typeface="Arial" charset="0"/>
                <a:cs typeface="Times New Roman" pitchFamily="18" charset="0"/>
              </a:rPr>
              <a:t>All incidences of species or plant communities at risk must be recorded and reported to BCTS and the CDC.</a:t>
            </a:r>
          </a:p>
          <a:p>
            <a:pPr marL="182563" indent="-182563" fontAlgn="base">
              <a:spcBef>
                <a:spcPts val="600"/>
              </a:spcBef>
              <a:spcAft>
                <a:spcPct val="0"/>
              </a:spcAft>
              <a:buFont typeface="Arial" pitchFamily="34" charset="0"/>
              <a:buChar char="•"/>
            </a:pPr>
            <a:r>
              <a:rPr lang="en-US" sz="1600" dirty="0" smtClean="0">
                <a:latin typeface="Arial" charset="0"/>
                <a:cs typeface="Times New Roman" pitchFamily="18" charset="0"/>
              </a:rPr>
              <a:t>BCTS forms are provided on ftp site. BCTS staff must fill this form out and submit to the planning department. Contractors are to fill out this page as well and provide to the contract coordinator.</a:t>
            </a:r>
          </a:p>
          <a:p>
            <a:pPr marL="182563" indent="-182563" fontAlgn="base">
              <a:spcBef>
                <a:spcPts val="600"/>
              </a:spcBef>
              <a:spcAft>
                <a:spcPct val="0"/>
              </a:spcAft>
              <a:buFont typeface="Arial" pitchFamily="34" charset="0"/>
              <a:buChar char="•"/>
            </a:pPr>
            <a:r>
              <a:rPr lang="en-US" sz="1600" dirty="0" smtClean="0">
                <a:latin typeface="Arial" charset="0"/>
                <a:cs typeface="Times New Roman" pitchFamily="18" charset="0"/>
              </a:rPr>
              <a:t>Contractors must also complete the online reporting to the CDC. The CDC online link is provided below. Access to the site must be requested. A valid BCEID or government IDIR is required to access this reporting function.</a:t>
            </a:r>
          </a:p>
          <a:p>
            <a:pPr marL="182563" indent="-182563" fontAlgn="base">
              <a:spcBef>
                <a:spcPts val="600"/>
              </a:spcBef>
              <a:spcAft>
                <a:spcPct val="0"/>
              </a:spcAft>
            </a:pPr>
            <a:endParaRPr lang="en-US" sz="1600" dirty="0" smtClean="0">
              <a:latin typeface="Arial" charset="0"/>
              <a:cs typeface="Times New Roman" pitchFamily="18" charset="0"/>
            </a:endParaRPr>
          </a:p>
          <a:p>
            <a:pPr marL="182563" indent="-182563" fontAlgn="base">
              <a:spcBef>
                <a:spcPts val="600"/>
              </a:spcBef>
              <a:spcAft>
                <a:spcPct val="0"/>
              </a:spcAft>
            </a:pPr>
            <a:r>
              <a:rPr lang="en-US" sz="1600" dirty="0" smtClean="0">
                <a:latin typeface="Arial" charset="0"/>
                <a:cs typeface="Times New Roman" pitchFamily="18" charset="0"/>
              </a:rPr>
              <a:t>Link to CDC online reporting: </a:t>
            </a:r>
            <a:r>
              <a:rPr lang="en-US" sz="1600" dirty="0" smtClean="0">
                <a:latin typeface="Arial" charset="0"/>
                <a:cs typeface="Times New Roman" pitchFamily="18" charset="0"/>
                <a:hlinkClick r:id="rId4"/>
              </a:rPr>
              <a:t>http://www.env.gov.bc.ca/cdc/contribute.html</a:t>
            </a:r>
            <a:endParaRPr lang="en-US" sz="1600" dirty="0" smtClean="0">
              <a:latin typeface="Arial" charset="0"/>
              <a:cs typeface="Times New Roman" pitchFamily="18" charset="0"/>
            </a:endParaRPr>
          </a:p>
          <a:p>
            <a:pPr marL="182563" indent="-182563" fontAlgn="base">
              <a:spcBef>
                <a:spcPts val="600"/>
              </a:spcBef>
              <a:spcAft>
                <a:spcPct val="0"/>
              </a:spcAft>
            </a:pPr>
            <a:endParaRPr lang="en-US" sz="1600" dirty="0" smtClean="0">
              <a:latin typeface="Arial" charset="0"/>
              <a:cs typeface="Times New Roman" pitchFamily="18" charset="0"/>
            </a:endParaRPr>
          </a:p>
          <a:p>
            <a:pPr marL="182563" indent="-182563" fontAlgn="base">
              <a:spcBef>
                <a:spcPts val="600"/>
              </a:spcBef>
              <a:spcAft>
                <a:spcPct val="0"/>
              </a:spcAft>
            </a:pPr>
            <a:endParaRPr lang="en-US" sz="1600" dirty="0" smtClean="0">
              <a:latin typeface="Arial" charset="0"/>
              <a:cs typeface="Times New Roman" pitchFamily="18" charset="0"/>
              <a:hlinkClick r:id="rId5"/>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0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fade">
                                      <p:cBhvr>
                                        <p:cTn id="26"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84098365_758267c4e4"/>
          <p:cNvPicPr>
            <a:picLocks noChangeAspect="1" noChangeArrowheads="1"/>
          </p:cNvPicPr>
          <p:nvPr>
            <p:custDataLst>
              <p:tags r:id="rId2"/>
            </p:custDataLst>
          </p:nvPr>
        </p:nvPicPr>
        <p:blipFill>
          <a:blip r:embed="rId6" cstate="print"/>
          <a:srcRect/>
          <a:stretch>
            <a:fillRect/>
          </a:stretch>
        </p:blipFill>
        <p:spPr bwMode="auto">
          <a:xfrm>
            <a:off x="0" y="798513"/>
            <a:ext cx="9144000" cy="6059487"/>
          </a:xfrm>
          <a:prstGeom prst="rect">
            <a:avLst/>
          </a:prstGeom>
          <a:noFill/>
          <a:ln w="9525">
            <a:noFill/>
            <a:miter lim="800000"/>
            <a:headEnd/>
            <a:tailEnd/>
          </a:ln>
        </p:spPr>
      </p:pic>
      <p:grpSp>
        <p:nvGrpSpPr>
          <p:cNvPr id="2" name="Group 5"/>
          <p:cNvGrpSpPr>
            <a:grpSpLocks/>
          </p:cNvGrpSpPr>
          <p:nvPr>
            <p:custDataLst>
              <p:tags r:id="rId3"/>
            </p:custDataLst>
          </p:nvPr>
        </p:nvGrpSpPr>
        <p:grpSpPr bwMode="auto">
          <a:xfrm>
            <a:off x="0" y="0"/>
            <a:ext cx="9144000" cy="1333500"/>
            <a:chOff x="0" y="0"/>
            <a:chExt cx="5760" cy="840"/>
          </a:xfrm>
        </p:grpSpPr>
        <p:grpSp>
          <p:nvGrpSpPr>
            <p:cNvPr id="3" name="Group 6"/>
            <p:cNvGrpSpPr>
              <a:grpSpLocks/>
            </p:cNvGrpSpPr>
            <p:nvPr/>
          </p:nvGrpSpPr>
          <p:grpSpPr bwMode="auto">
            <a:xfrm>
              <a:off x="0" y="0"/>
              <a:ext cx="5760" cy="840"/>
              <a:chOff x="0" y="0"/>
              <a:chExt cx="5760" cy="840"/>
            </a:xfrm>
          </p:grpSpPr>
          <p:sp>
            <p:nvSpPr>
              <p:cNvPr id="35855" name="Rectangle 7"/>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2887688" name="Rectangle 8"/>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89" name="Rectangle 9"/>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10"/>
            <p:cNvGrpSpPr>
              <a:grpSpLocks/>
            </p:cNvGrpSpPr>
            <p:nvPr/>
          </p:nvGrpSpPr>
          <p:grpSpPr bwMode="auto">
            <a:xfrm>
              <a:off x="5165" y="192"/>
              <a:ext cx="403" cy="305"/>
              <a:chOff x="5165" y="192"/>
              <a:chExt cx="403" cy="305"/>
            </a:xfrm>
          </p:grpSpPr>
          <p:sp>
            <p:nvSpPr>
              <p:cNvPr id="2887691"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92"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93"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94"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95"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2887696" name="Rectangle 16"/>
          <p:cNvSpPr>
            <a:spLocks noChangeArrowheads="1"/>
          </p:cNvSpPr>
          <p:nvPr/>
        </p:nvSpPr>
        <p:spPr bwMode="auto">
          <a:xfrm>
            <a:off x="3491880" y="1772815"/>
            <a:ext cx="5271120" cy="5085185"/>
          </a:xfrm>
          <a:prstGeom prst="roundRect">
            <a:avLst>
              <a:gd name="adj" fmla="val 11011"/>
            </a:avLst>
          </a:prstGeom>
          <a:solidFill>
            <a:schemeClr val="bg1">
              <a:alpha val="67000"/>
            </a:schemeClr>
          </a:solidFill>
          <a:ln w="9525">
            <a:no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887697" name="Rectangle 17"/>
          <p:cNvSpPr>
            <a:spLocks noChangeArrowheads="1"/>
          </p:cNvSpPr>
          <p:nvPr/>
        </p:nvSpPr>
        <p:spPr bwMode="auto">
          <a:xfrm>
            <a:off x="3347864" y="1988840"/>
            <a:ext cx="5544616" cy="5093702"/>
          </a:xfrm>
          <a:prstGeom prst="rect">
            <a:avLst/>
          </a:prstGeom>
          <a:noFill/>
          <a:ln w="9525">
            <a:noFill/>
            <a:miter lim="800000"/>
            <a:headEnd/>
            <a:tailEnd/>
          </a:ln>
        </p:spPr>
        <p:txBody>
          <a:bodyPr wrap="square" lIns="274320" tIns="274320" rIns="274320" bIns="274320">
            <a:spAutoFit/>
          </a:bodyPr>
          <a:lstStyle/>
          <a:p>
            <a:pPr marL="261938" indent="-261938" fontAlgn="base">
              <a:spcBef>
                <a:spcPts val="600"/>
              </a:spcBef>
              <a:spcAft>
                <a:spcPct val="0"/>
              </a:spcAft>
              <a:buClr>
                <a:srgbClr val="006600"/>
              </a:buClr>
              <a:buFont typeface="Arial" pitchFamily="34" charset="0"/>
              <a:buChar char="•"/>
            </a:pPr>
            <a:r>
              <a:rPr lang="en-CA" dirty="0">
                <a:solidFill>
                  <a:srgbClr val="000000"/>
                </a:solidFill>
              </a:rPr>
              <a:t>Managing species and plant communities at risk is a </a:t>
            </a:r>
            <a:r>
              <a:rPr lang="en-CA" dirty="0" smtClean="0">
                <a:solidFill>
                  <a:srgbClr val="000000"/>
                </a:solidFill>
              </a:rPr>
              <a:t>challenge for everyone </a:t>
            </a:r>
          </a:p>
          <a:p>
            <a:pPr marL="261938" indent="-261938" fontAlgn="base">
              <a:spcBef>
                <a:spcPts val="600"/>
              </a:spcBef>
              <a:spcAft>
                <a:spcPct val="0"/>
              </a:spcAft>
              <a:buClr>
                <a:srgbClr val="006600"/>
              </a:buClr>
              <a:buFont typeface="Arial" pitchFamily="34" charset="0"/>
              <a:buChar char="•"/>
            </a:pPr>
            <a:r>
              <a:rPr lang="en-CA" dirty="0" smtClean="0">
                <a:solidFill>
                  <a:srgbClr val="000000"/>
                </a:solidFill>
              </a:rPr>
              <a:t>Very </a:t>
            </a:r>
            <a:r>
              <a:rPr lang="en-CA" dirty="0">
                <a:solidFill>
                  <a:srgbClr val="000000"/>
                </a:solidFill>
              </a:rPr>
              <a:t>few ‘absolutes’ to guide resource </a:t>
            </a:r>
            <a:r>
              <a:rPr lang="en-CA" dirty="0" smtClean="0">
                <a:solidFill>
                  <a:srgbClr val="000000"/>
                </a:solidFill>
              </a:rPr>
              <a:t>managers </a:t>
            </a:r>
          </a:p>
          <a:p>
            <a:pPr marL="261938" indent="-261938" fontAlgn="base">
              <a:spcBef>
                <a:spcPts val="600"/>
              </a:spcBef>
              <a:spcAft>
                <a:spcPct val="0"/>
              </a:spcAft>
              <a:buClr>
                <a:srgbClr val="006600"/>
              </a:buClr>
              <a:buFont typeface="Arial" pitchFamily="34" charset="0"/>
              <a:buChar char="•"/>
            </a:pPr>
            <a:r>
              <a:rPr lang="en-CA" dirty="0">
                <a:solidFill>
                  <a:srgbClr val="000000"/>
                </a:solidFill>
              </a:rPr>
              <a:t>Each stand, watershed, disturbance unit and planning area has </a:t>
            </a:r>
            <a:r>
              <a:rPr lang="en-CA" dirty="0" smtClean="0">
                <a:solidFill>
                  <a:srgbClr val="000000"/>
                </a:solidFill>
              </a:rPr>
              <a:t>unique </a:t>
            </a:r>
            <a:r>
              <a:rPr lang="en-CA" dirty="0">
                <a:solidFill>
                  <a:srgbClr val="000000"/>
                </a:solidFill>
              </a:rPr>
              <a:t>problems that require creative </a:t>
            </a:r>
            <a:r>
              <a:rPr lang="en-CA" dirty="0" smtClean="0">
                <a:solidFill>
                  <a:srgbClr val="000000"/>
                </a:solidFill>
              </a:rPr>
              <a:t>solutions</a:t>
            </a:r>
            <a:endParaRPr lang="en-CA" dirty="0">
              <a:solidFill>
                <a:srgbClr val="000000"/>
              </a:solidFill>
            </a:endParaRPr>
          </a:p>
          <a:p>
            <a:pPr marL="261938" indent="-261938" fontAlgn="base">
              <a:spcBef>
                <a:spcPts val="600"/>
              </a:spcBef>
              <a:spcAft>
                <a:spcPct val="0"/>
              </a:spcAft>
              <a:buClr>
                <a:srgbClr val="006600"/>
              </a:buClr>
              <a:buFont typeface="Arial" pitchFamily="34" charset="0"/>
              <a:buChar char="•"/>
            </a:pPr>
            <a:r>
              <a:rPr lang="en-CA" dirty="0">
                <a:solidFill>
                  <a:srgbClr val="000000"/>
                </a:solidFill>
              </a:rPr>
              <a:t>It should be understood that the information in the training has been provided to assist with the </a:t>
            </a:r>
            <a:r>
              <a:rPr lang="en-CA" dirty="0" smtClean="0">
                <a:solidFill>
                  <a:srgbClr val="000000"/>
                </a:solidFill>
              </a:rPr>
              <a:t>conservation as the main objective</a:t>
            </a:r>
          </a:p>
          <a:p>
            <a:pPr marL="261938" indent="-261938" fontAlgn="base">
              <a:spcBef>
                <a:spcPts val="600"/>
              </a:spcBef>
              <a:spcAft>
                <a:spcPct val="0"/>
              </a:spcAft>
              <a:buClr>
                <a:srgbClr val="006600"/>
              </a:buClr>
              <a:buFont typeface="Arial" pitchFamily="34" charset="0"/>
              <a:buChar char="•"/>
            </a:pPr>
            <a:r>
              <a:rPr lang="en-CA" dirty="0" smtClean="0">
                <a:solidFill>
                  <a:srgbClr val="000000"/>
                </a:solidFill>
              </a:rPr>
              <a:t>Success evaluated by maintaining all </a:t>
            </a:r>
            <a:r>
              <a:rPr lang="en-CA" dirty="0">
                <a:solidFill>
                  <a:srgbClr val="000000"/>
                </a:solidFill>
              </a:rPr>
              <a:t>species and plant communities through </a:t>
            </a:r>
            <a:r>
              <a:rPr lang="en-CA" dirty="0" smtClean="0">
                <a:solidFill>
                  <a:srgbClr val="000000"/>
                </a:solidFill>
              </a:rPr>
              <a:t>time</a:t>
            </a:r>
            <a:endParaRPr lang="en-CA" dirty="0">
              <a:solidFill>
                <a:srgbClr val="000000"/>
              </a:solidFill>
            </a:endParaRPr>
          </a:p>
          <a:p>
            <a:pPr marL="261938" indent="-261938" fontAlgn="base">
              <a:spcBef>
                <a:spcPts val="600"/>
              </a:spcBef>
              <a:spcAft>
                <a:spcPct val="0"/>
              </a:spcAft>
              <a:buClr>
                <a:srgbClr val="006600"/>
              </a:buClr>
              <a:buFont typeface="Arial" pitchFamily="34" charset="0"/>
              <a:buChar char="•"/>
            </a:pPr>
            <a:r>
              <a:rPr lang="en-CA" dirty="0">
                <a:solidFill>
                  <a:srgbClr val="000000"/>
                </a:solidFill>
              </a:rPr>
              <a:t>In the PGBA, there are still </a:t>
            </a:r>
            <a:r>
              <a:rPr lang="en-CA" dirty="0" smtClean="0">
                <a:solidFill>
                  <a:srgbClr val="000000"/>
                </a:solidFill>
              </a:rPr>
              <a:t>many </a:t>
            </a:r>
            <a:r>
              <a:rPr lang="en-CA" dirty="0">
                <a:solidFill>
                  <a:srgbClr val="000000"/>
                </a:solidFill>
              </a:rPr>
              <a:t>opportunities to </a:t>
            </a:r>
            <a:r>
              <a:rPr lang="en-CA" dirty="0" smtClean="0">
                <a:solidFill>
                  <a:srgbClr val="000000"/>
                </a:solidFill>
              </a:rPr>
              <a:t>conserve biological diversity at the stand and landscape level</a:t>
            </a:r>
            <a:endParaRPr lang="en-CA" sz="1600" dirty="0">
              <a:solidFill>
                <a:srgbClr val="000000"/>
              </a:solidFill>
            </a:endParaRPr>
          </a:p>
        </p:txBody>
      </p:sp>
      <p:sp>
        <p:nvSpPr>
          <p:cNvPr id="2887698" name="Text Box 18"/>
          <p:cNvSpPr txBox="1">
            <a:spLocks noChangeArrowheads="1"/>
          </p:cNvSpPr>
          <p:nvPr/>
        </p:nvSpPr>
        <p:spPr bwMode="auto">
          <a:xfrm>
            <a:off x="7620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a:solidFill>
                  <a:srgbClr val="FFFFFF"/>
                </a:solidFill>
                <a:latin typeface="Articulate Extrabold" pitchFamily="2" charset="0"/>
              </a:rPr>
              <a:t>CONCLUSION</a:t>
            </a:r>
          </a:p>
        </p:txBody>
      </p:sp>
      <p:sp>
        <p:nvSpPr>
          <p:cNvPr id="2887699" name="Text Box 19"/>
          <p:cNvSpPr txBox="1">
            <a:spLocks noChangeArrowheads="1"/>
          </p:cNvSpPr>
          <p:nvPr/>
        </p:nvSpPr>
        <p:spPr bwMode="auto">
          <a:xfrm>
            <a:off x="5715000" y="6613525"/>
            <a:ext cx="3352800" cy="244475"/>
          </a:xfrm>
          <a:prstGeom prst="rect">
            <a:avLst/>
          </a:prstGeom>
          <a:noFill/>
          <a:ln w="9525">
            <a:noFill/>
            <a:miter lim="800000"/>
            <a:headEnd/>
            <a:tailEnd/>
          </a:ln>
          <a:effectLst/>
        </p:spPr>
        <p:txBody>
          <a:bodyPr>
            <a:spAutoFit/>
          </a:bodyPr>
          <a:lstStyle/>
          <a:p>
            <a:pPr algn="r" fontAlgn="base">
              <a:spcBef>
                <a:spcPct val="50000"/>
              </a:spcBef>
              <a:spcAft>
                <a:spcPct val="0"/>
              </a:spcAft>
              <a:defRPr/>
            </a:pPr>
            <a:r>
              <a:rPr lang="en-CA" sz="1000">
                <a:solidFill>
                  <a:srgbClr val="000000"/>
                </a:solidFill>
                <a:effectLst>
                  <a:outerShdw blurRad="38100" dist="38100" dir="2700000" algn="tl">
                    <a:srgbClr val="C0C0C0"/>
                  </a:outerShdw>
                </a:effectLst>
              </a:rPr>
              <a:t>Sandhill Crane – Peter Lypkie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887698"/>
                                        </p:tgtEl>
                                        <p:attrNameLst>
                                          <p:attrName>style.visibility</p:attrName>
                                        </p:attrNameLst>
                                      </p:cBhvr>
                                      <p:to>
                                        <p:strVal val="visible"/>
                                      </p:to>
                                    </p:set>
                                    <p:anim calcmode="lin" valueType="num">
                                      <p:cBhvr>
                                        <p:cTn id="7" dur="500" fill="hold"/>
                                        <p:tgtEl>
                                          <p:spTgt spid="2887698"/>
                                        </p:tgtEl>
                                        <p:attrNameLst>
                                          <p:attrName>ppt_w</p:attrName>
                                        </p:attrNameLst>
                                      </p:cBhvr>
                                      <p:tavLst>
                                        <p:tav tm="0">
                                          <p:val>
                                            <p:strVal val="#ppt_w*0.05"/>
                                          </p:val>
                                        </p:tav>
                                        <p:tav tm="100000">
                                          <p:val>
                                            <p:strVal val="#ppt_w"/>
                                          </p:val>
                                        </p:tav>
                                      </p:tavLst>
                                    </p:anim>
                                    <p:anim calcmode="lin" valueType="num">
                                      <p:cBhvr>
                                        <p:cTn id="8" dur="500" fill="hold"/>
                                        <p:tgtEl>
                                          <p:spTgt spid="2887698"/>
                                        </p:tgtEl>
                                        <p:attrNameLst>
                                          <p:attrName>ppt_h</p:attrName>
                                        </p:attrNameLst>
                                      </p:cBhvr>
                                      <p:tavLst>
                                        <p:tav tm="0">
                                          <p:val>
                                            <p:strVal val="#ppt_h"/>
                                          </p:val>
                                        </p:tav>
                                        <p:tav tm="100000">
                                          <p:val>
                                            <p:strVal val="#ppt_h"/>
                                          </p:val>
                                        </p:tav>
                                      </p:tavLst>
                                    </p:anim>
                                    <p:anim calcmode="lin" valueType="num">
                                      <p:cBhvr>
                                        <p:cTn id="9" dur="500" fill="hold"/>
                                        <p:tgtEl>
                                          <p:spTgt spid="2887698"/>
                                        </p:tgtEl>
                                        <p:attrNameLst>
                                          <p:attrName>ppt_x</p:attrName>
                                        </p:attrNameLst>
                                      </p:cBhvr>
                                      <p:tavLst>
                                        <p:tav tm="0">
                                          <p:val>
                                            <p:strVal val="#ppt_x-.2"/>
                                          </p:val>
                                        </p:tav>
                                        <p:tav tm="100000">
                                          <p:val>
                                            <p:strVal val="#ppt_x"/>
                                          </p:val>
                                        </p:tav>
                                      </p:tavLst>
                                    </p:anim>
                                    <p:anim calcmode="lin" valueType="num">
                                      <p:cBhvr>
                                        <p:cTn id="10" dur="500" fill="hold"/>
                                        <p:tgtEl>
                                          <p:spTgt spid="2887698"/>
                                        </p:tgtEl>
                                        <p:attrNameLst>
                                          <p:attrName>ppt_y</p:attrName>
                                        </p:attrNameLst>
                                      </p:cBhvr>
                                      <p:tavLst>
                                        <p:tav tm="0">
                                          <p:val>
                                            <p:strVal val="#ppt_y"/>
                                          </p:val>
                                        </p:tav>
                                        <p:tav tm="100000">
                                          <p:val>
                                            <p:strVal val="#ppt_y"/>
                                          </p:val>
                                        </p:tav>
                                      </p:tavLst>
                                    </p:anim>
                                    <p:animEffect transition="in" filter="fade">
                                      <p:cBhvr>
                                        <p:cTn id="11" dur="500"/>
                                        <p:tgtEl>
                                          <p:spTgt spid="288769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887696"/>
                                        </p:tgtEl>
                                        <p:attrNameLst>
                                          <p:attrName>style.visibility</p:attrName>
                                        </p:attrNameLst>
                                      </p:cBhvr>
                                      <p:to>
                                        <p:strVal val="visible"/>
                                      </p:to>
                                    </p:set>
                                    <p:animEffect transition="in" filter="fade">
                                      <p:cBhvr>
                                        <p:cTn id="14" dur="2000"/>
                                        <p:tgtEl>
                                          <p:spTgt spid="288769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887697">
                                            <p:txEl>
                                              <p:pRg st="0" end="0"/>
                                            </p:txEl>
                                          </p:spTgt>
                                        </p:tgtEl>
                                        <p:attrNameLst>
                                          <p:attrName>style.visibility</p:attrName>
                                        </p:attrNameLst>
                                      </p:cBhvr>
                                      <p:to>
                                        <p:strVal val="visible"/>
                                      </p:to>
                                    </p:set>
                                    <p:animEffect transition="in" filter="fade">
                                      <p:cBhvr>
                                        <p:cTn id="17" dur="2000"/>
                                        <p:tgtEl>
                                          <p:spTgt spid="2887697">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87697">
                                            <p:txEl>
                                              <p:pRg st="1" end="1"/>
                                            </p:txEl>
                                          </p:spTgt>
                                        </p:tgtEl>
                                        <p:attrNameLst>
                                          <p:attrName>style.visibility</p:attrName>
                                        </p:attrNameLst>
                                      </p:cBhvr>
                                      <p:to>
                                        <p:strVal val="visible"/>
                                      </p:to>
                                    </p:set>
                                    <p:animEffect transition="in" filter="fade">
                                      <p:cBhvr>
                                        <p:cTn id="20" dur="2000"/>
                                        <p:tgtEl>
                                          <p:spTgt spid="2887697">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887697">
                                            <p:txEl>
                                              <p:pRg st="2" end="2"/>
                                            </p:txEl>
                                          </p:spTgt>
                                        </p:tgtEl>
                                        <p:attrNameLst>
                                          <p:attrName>style.visibility</p:attrName>
                                        </p:attrNameLst>
                                      </p:cBhvr>
                                      <p:to>
                                        <p:strVal val="visible"/>
                                      </p:to>
                                    </p:set>
                                    <p:animEffect transition="in" filter="fade">
                                      <p:cBhvr>
                                        <p:cTn id="23" dur="2000"/>
                                        <p:tgtEl>
                                          <p:spTgt spid="2887697">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87697">
                                            <p:txEl>
                                              <p:pRg st="3" end="3"/>
                                            </p:txEl>
                                          </p:spTgt>
                                        </p:tgtEl>
                                        <p:attrNameLst>
                                          <p:attrName>style.visibility</p:attrName>
                                        </p:attrNameLst>
                                      </p:cBhvr>
                                      <p:to>
                                        <p:strVal val="visible"/>
                                      </p:to>
                                    </p:set>
                                    <p:animEffect transition="in" filter="fade">
                                      <p:cBhvr>
                                        <p:cTn id="26" dur="2000"/>
                                        <p:tgtEl>
                                          <p:spTgt spid="2887697">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87697">
                                            <p:txEl>
                                              <p:pRg st="4" end="4"/>
                                            </p:txEl>
                                          </p:spTgt>
                                        </p:tgtEl>
                                        <p:attrNameLst>
                                          <p:attrName>style.visibility</p:attrName>
                                        </p:attrNameLst>
                                      </p:cBhvr>
                                      <p:to>
                                        <p:strVal val="visible"/>
                                      </p:to>
                                    </p:set>
                                    <p:animEffect transition="in" filter="fade">
                                      <p:cBhvr>
                                        <p:cTn id="29" dur="2000"/>
                                        <p:tgtEl>
                                          <p:spTgt spid="2887697">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87697">
                                            <p:txEl>
                                              <p:pRg st="5" end="5"/>
                                            </p:txEl>
                                          </p:spTgt>
                                        </p:tgtEl>
                                        <p:attrNameLst>
                                          <p:attrName>style.visibility</p:attrName>
                                        </p:attrNameLst>
                                      </p:cBhvr>
                                      <p:to>
                                        <p:strVal val="visible"/>
                                      </p:to>
                                    </p:set>
                                    <p:animEffect transition="in" filter="fade">
                                      <p:cBhvr>
                                        <p:cTn id="32" dur="2000"/>
                                        <p:tgtEl>
                                          <p:spTgt spid="288769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696" grpId="0" animBg="1"/>
      <p:bldP spid="2887697" grpId="0" build="allAtOnce"/>
      <p:bldP spid="288769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42" name="Text Box 74"/>
          <p:cNvSpPr txBox="1">
            <a:spLocks noChangeArrowheads="1"/>
          </p:cNvSpPr>
          <p:nvPr/>
        </p:nvSpPr>
        <p:spPr bwMode="auto">
          <a:xfrm>
            <a:off x="76200" y="838200"/>
            <a:ext cx="7848600" cy="461665"/>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prstClr val="white"/>
                </a:solidFill>
                <a:latin typeface="Articulate Extrabold" pitchFamily="2" charset="0"/>
                <a:cs typeface="Arial" charset="0"/>
              </a:rPr>
              <a:t>RESOURCES AVAIULABLE</a:t>
            </a:r>
            <a:endParaRPr lang="en-CA" sz="2400" dirty="0">
              <a:solidFill>
                <a:prstClr val="white"/>
              </a:solidFill>
              <a:latin typeface="Articulate Extrabold" pitchFamily="2" charset="0"/>
              <a:cs typeface="Arial" charset="0"/>
            </a:endParaRPr>
          </a:p>
        </p:txBody>
      </p:sp>
      <p:sp>
        <p:nvSpPr>
          <p:cNvPr id="6" name="TextBox 5"/>
          <p:cNvSpPr txBox="1"/>
          <p:nvPr/>
        </p:nvSpPr>
        <p:spPr>
          <a:xfrm>
            <a:off x="26640" y="1887562"/>
            <a:ext cx="9144000" cy="5112484"/>
          </a:xfrm>
          <a:prstGeom prst="roundRect">
            <a:avLst>
              <a:gd name="adj" fmla="val 9778"/>
            </a:avLst>
          </a:prstGeom>
          <a:solidFill>
            <a:schemeClr val="bg1">
              <a:alpha val="67000"/>
            </a:schemeClr>
          </a:solidFill>
          <a:ln w="12700">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txBody>
          <a:bodyPr wrap="square" rtlCol="0">
            <a:spAutoFit/>
          </a:bodyPr>
          <a:lstStyle/>
          <a:p>
            <a:pPr marL="182563" indent="-182563" fontAlgn="base">
              <a:spcBef>
                <a:spcPts val="600"/>
              </a:spcBef>
              <a:spcAft>
                <a:spcPct val="0"/>
              </a:spcAft>
            </a:pPr>
            <a:r>
              <a:rPr lang="en-US" sz="1600" dirty="0" smtClean="0">
                <a:latin typeface="Arial" pitchFamily="34" charset="0"/>
                <a:cs typeface="Arial" pitchFamily="34" charset="0"/>
              </a:rPr>
              <a:t>Prince George-Sustainable Forest Management System External </a:t>
            </a:r>
            <a:r>
              <a:rPr lang="en-US" sz="1600" dirty="0">
                <a:latin typeface="Arial" pitchFamily="34" charset="0"/>
                <a:cs typeface="Arial" pitchFamily="34" charset="0"/>
              </a:rPr>
              <a:t>webpage: </a:t>
            </a:r>
            <a:r>
              <a:rPr lang="en-US" sz="1600" dirty="0">
                <a:latin typeface="Arial" pitchFamily="34" charset="0"/>
                <a:cs typeface="Arial" pitchFamily="34" charset="0"/>
                <a:hlinkClick r:id="rId4"/>
              </a:rPr>
              <a:t>http://</a:t>
            </a:r>
            <a:r>
              <a:rPr lang="en-US" sz="1600" dirty="0" smtClean="0">
                <a:latin typeface="Arial" pitchFamily="34" charset="0"/>
                <a:cs typeface="Arial" pitchFamily="34" charset="0"/>
                <a:hlinkClick r:id="rId4"/>
              </a:rPr>
              <a:t>www.for.gov.bc.ca/bcts/areas/TPG/TPG_SFM.htm</a:t>
            </a:r>
            <a:endParaRPr lang="en-US" sz="1600" dirty="0" smtClean="0">
              <a:latin typeface="Arial" pitchFamily="34" charset="0"/>
              <a:cs typeface="Arial" pitchFamily="34" charset="0"/>
            </a:endParaRPr>
          </a:p>
          <a:p>
            <a:pPr marL="285750" indent="-285750" fontAlgn="base">
              <a:spcBef>
                <a:spcPts val="600"/>
              </a:spcBef>
              <a:spcAft>
                <a:spcPct val="0"/>
              </a:spcAft>
              <a:buFont typeface="Arial" panose="020B0604020202020204" pitchFamily="34" charset="0"/>
              <a:buChar char="•"/>
            </a:pPr>
            <a:r>
              <a:rPr lang="en-US" sz="1600" dirty="0" smtClean="0">
                <a:latin typeface="Arial" pitchFamily="34" charset="0"/>
                <a:cs typeface="Arial" pitchFamily="34" charset="0"/>
              </a:rPr>
              <a:t>Click on Link to Business Area to access the FTP </a:t>
            </a:r>
          </a:p>
          <a:p>
            <a:pPr marL="285750" indent="-285750" fontAlgn="base">
              <a:spcBef>
                <a:spcPts val="600"/>
              </a:spcBef>
              <a:spcAft>
                <a:spcPct val="0"/>
              </a:spcAft>
              <a:buFont typeface="Arial" panose="020B0604020202020204" pitchFamily="34" charset="0"/>
              <a:buChar char="•"/>
            </a:pPr>
            <a:r>
              <a:rPr lang="en-US" sz="1600" dirty="0" smtClean="0">
                <a:latin typeface="Arial" pitchFamily="34" charset="0"/>
                <a:cs typeface="Arial" pitchFamily="34" charset="0"/>
              </a:rPr>
              <a:t>Click on Species-at-Risk-Awareness-Training</a:t>
            </a:r>
          </a:p>
          <a:p>
            <a:pPr marL="285750" indent="-285750" fontAlgn="base">
              <a:spcBef>
                <a:spcPts val="600"/>
              </a:spcBef>
              <a:spcAft>
                <a:spcPct val="0"/>
              </a:spcAft>
              <a:buFont typeface="Arial" panose="020B0604020202020204" pitchFamily="34" charset="0"/>
              <a:buChar char="•"/>
            </a:pPr>
            <a:endParaRPr lang="en-US" sz="1600" dirty="0" smtClean="0">
              <a:latin typeface="Arial" pitchFamily="34" charset="0"/>
              <a:cs typeface="Arial" pitchFamily="34" charset="0"/>
            </a:endParaRPr>
          </a:p>
          <a:p>
            <a:pPr marL="182563" indent="-182563" fontAlgn="base">
              <a:spcBef>
                <a:spcPts val="600"/>
              </a:spcBef>
              <a:spcAft>
                <a:spcPct val="0"/>
              </a:spcAft>
            </a:pPr>
            <a:r>
              <a:rPr lang="en-US" sz="1600" dirty="0" smtClean="0">
                <a:latin typeface="Arial" pitchFamily="34" charset="0"/>
                <a:cs typeface="Arial" pitchFamily="34" charset="0"/>
              </a:rPr>
              <a:t>Or, you can find all this applicable information directly on the FTP site at: </a:t>
            </a:r>
            <a:r>
              <a:rPr lang="en-CA" sz="1600" dirty="0" smtClean="0">
                <a:latin typeface="Arial" pitchFamily="34" charset="0"/>
                <a:cs typeface="Arial" pitchFamily="34" charset="0"/>
              </a:rPr>
              <a:t> </a:t>
            </a:r>
          </a:p>
          <a:p>
            <a:r>
              <a:rPr lang="en-CA" sz="1600" u="sng" dirty="0" smtClean="0">
                <a:latin typeface="Arial" pitchFamily="34" charset="0"/>
                <a:cs typeface="Arial" pitchFamily="34" charset="0"/>
                <a:hlinkClick r:id="rId5"/>
              </a:rPr>
              <a:t>https://gww.for.gov.bc.ca/ftp/TPG/external/!publish/Species%20at%20Risk/</a:t>
            </a:r>
            <a:endParaRPr lang="en-CA" sz="1600" u="sng" dirty="0" smtClean="0">
              <a:latin typeface="Arial" pitchFamily="34" charset="0"/>
              <a:cs typeface="Arial" pitchFamily="34" charset="0"/>
            </a:endParaRPr>
          </a:p>
          <a:p>
            <a:endParaRPr lang="en-CA" sz="1600" u="sng" dirty="0">
              <a:latin typeface="Arial" pitchFamily="34" charset="0"/>
              <a:cs typeface="Arial" pitchFamily="34" charset="0"/>
            </a:endParaRPr>
          </a:p>
          <a:p>
            <a:r>
              <a:rPr lang="en-CA" sz="1600" dirty="0" smtClean="0">
                <a:latin typeface="Arial" pitchFamily="34" charset="0"/>
                <a:cs typeface="Arial" pitchFamily="34" charset="0"/>
              </a:rPr>
              <a:t>Once in you will find:</a:t>
            </a:r>
          </a:p>
          <a:p>
            <a:pPr marL="285750" indent="-285750">
              <a:buFont typeface="Arial" panose="020B0604020202020204" pitchFamily="34" charset="0"/>
              <a:buChar char="•"/>
            </a:pPr>
            <a:r>
              <a:rPr lang="en-CA" sz="1600" dirty="0" smtClean="0">
                <a:latin typeface="Arial" pitchFamily="34" charset="0"/>
                <a:cs typeface="Arial" pitchFamily="34" charset="0"/>
              </a:rPr>
              <a:t>May 2013 Management Guide (Current version)</a:t>
            </a:r>
          </a:p>
          <a:p>
            <a:pPr marL="285750" indent="-285750">
              <a:buFont typeface="Arial" panose="020B0604020202020204" pitchFamily="34" charset="0"/>
              <a:buChar char="•"/>
            </a:pPr>
            <a:r>
              <a:rPr lang="en-CA" sz="1600" dirty="0" smtClean="0">
                <a:latin typeface="Arial" pitchFamily="34" charset="0"/>
                <a:cs typeface="Arial" pitchFamily="34" charset="0"/>
              </a:rPr>
              <a:t>BCTS Forms and Info</a:t>
            </a:r>
          </a:p>
          <a:p>
            <a:pPr marL="285750" indent="-285750">
              <a:buFont typeface="Arial" panose="020B0604020202020204" pitchFamily="34" charset="0"/>
              <a:buChar char="•"/>
            </a:pPr>
            <a:r>
              <a:rPr lang="en-CA" sz="1600" dirty="0" smtClean="0">
                <a:latin typeface="Arial" pitchFamily="34" charset="0"/>
                <a:cs typeface="Arial" pitchFamily="34" charset="0"/>
              </a:rPr>
              <a:t>PG BCTS strategies April 2012 update (Current Version)</a:t>
            </a:r>
          </a:p>
          <a:p>
            <a:pPr marL="285750" indent="-285750">
              <a:buFont typeface="Arial" panose="020B0604020202020204" pitchFamily="34" charset="0"/>
              <a:buChar char="•"/>
            </a:pPr>
            <a:r>
              <a:rPr lang="en-CA" sz="1600" dirty="0" smtClean="0">
                <a:latin typeface="Arial" pitchFamily="34" charset="0"/>
                <a:cs typeface="Arial" pitchFamily="34" charset="0"/>
              </a:rPr>
              <a:t>SAR General </a:t>
            </a:r>
            <a:r>
              <a:rPr lang="en-CA" sz="1600" dirty="0" err="1" smtClean="0">
                <a:latin typeface="Arial" pitchFamily="34" charset="0"/>
                <a:cs typeface="Arial" pitchFamily="34" charset="0"/>
              </a:rPr>
              <a:t>Mgmt</a:t>
            </a:r>
            <a:r>
              <a:rPr lang="en-CA" sz="1600" dirty="0" smtClean="0">
                <a:latin typeface="Arial" pitchFamily="34" charset="0"/>
                <a:cs typeface="Arial" pitchFamily="34" charset="0"/>
              </a:rPr>
              <a:t> Strategies TPG 2015 (Current Version)</a:t>
            </a:r>
          </a:p>
          <a:p>
            <a:pPr marL="285750" indent="-285750">
              <a:buFont typeface="Arial" panose="020B0604020202020204" pitchFamily="34" charset="0"/>
              <a:buChar char="•"/>
            </a:pPr>
            <a:r>
              <a:rPr lang="en-CA" sz="1600" dirty="0" smtClean="0">
                <a:latin typeface="Arial" pitchFamily="34" charset="0"/>
                <a:cs typeface="Arial" pitchFamily="34" charset="0"/>
              </a:rPr>
              <a:t>SAR </a:t>
            </a:r>
            <a:r>
              <a:rPr lang="en-CA" sz="1600" dirty="0" smtClean="0">
                <a:latin typeface="Arial" pitchFamily="34" charset="0"/>
                <a:cs typeface="Arial" pitchFamily="34" charset="0"/>
              </a:rPr>
              <a:t>Planning Process 2014 (Current Version)</a:t>
            </a:r>
          </a:p>
          <a:p>
            <a:pPr marL="285750" indent="-285750">
              <a:buFont typeface="Arial" panose="020B0604020202020204" pitchFamily="34" charset="0"/>
              <a:buChar char="•"/>
            </a:pPr>
            <a:r>
              <a:rPr lang="en-CA" sz="1600" dirty="0" smtClean="0">
                <a:latin typeface="Arial" pitchFamily="34" charset="0"/>
                <a:cs typeface="Arial" pitchFamily="34" charset="0"/>
              </a:rPr>
              <a:t>Species at Risk TPG </a:t>
            </a:r>
            <a:r>
              <a:rPr lang="en-CA" sz="1600" dirty="0" smtClean="0">
                <a:latin typeface="Arial" pitchFamily="34" charset="0"/>
                <a:cs typeface="Arial" pitchFamily="34" charset="0"/>
              </a:rPr>
              <a:t>2016 </a:t>
            </a:r>
            <a:r>
              <a:rPr lang="en-CA" sz="1600" dirty="0" smtClean="0">
                <a:latin typeface="Arial" pitchFamily="34" charset="0"/>
                <a:cs typeface="Arial" pitchFamily="34" charset="0"/>
              </a:rPr>
              <a:t>PowerPoint (Current Version)</a:t>
            </a:r>
          </a:p>
          <a:p>
            <a:pPr marL="285750" indent="-285750">
              <a:buFont typeface="Arial" panose="020B0604020202020204" pitchFamily="34" charset="0"/>
              <a:buChar char="•"/>
            </a:pPr>
            <a:endParaRPr lang="en-CA" sz="1600" dirty="0" smtClean="0">
              <a:latin typeface="Arial" pitchFamily="34" charset="0"/>
              <a:cs typeface="Arial" pitchFamily="34" charset="0"/>
            </a:endParaRPr>
          </a:p>
          <a:p>
            <a:r>
              <a:rPr lang="en-CA" sz="1600" b="1" i="1" dirty="0" smtClean="0">
                <a:latin typeface="Arial" pitchFamily="34" charset="0"/>
                <a:cs typeface="Arial" pitchFamily="34" charset="0"/>
              </a:rPr>
              <a:t>Note: All the above resources and familiarity with them comprise the full training package.</a:t>
            </a:r>
            <a:endParaRPr lang="en-US" sz="1600" dirty="0" smtClean="0">
              <a:latin typeface="Arial" charset="0"/>
              <a:cs typeface="Times New Roman" pitchFamily="18" charset="0"/>
              <a:hlinkClick r:id="rId6"/>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135242"/>
                                        </p:tgtEl>
                                        <p:attrNameLst>
                                          <p:attrName>style.visibility</p:attrName>
                                        </p:attrNameLst>
                                      </p:cBhvr>
                                      <p:to>
                                        <p:strVal val="visible"/>
                                      </p:to>
                                    </p:set>
                                    <p:anim calcmode="lin" valueType="num">
                                      <p:cBhvr>
                                        <p:cTn id="7" dur="500" fill="hold"/>
                                        <p:tgtEl>
                                          <p:spTgt spid="135242"/>
                                        </p:tgtEl>
                                        <p:attrNameLst>
                                          <p:attrName>ppt_w</p:attrName>
                                        </p:attrNameLst>
                                      </p:cBhvr>
                                      <p:tavLst>
                                        <p:tav tm="0">
                                          <p:val>
                                            <p:strVal val="#ppt_w*0.05"/>
                                          </p:val>
                                        </p:tav>
                                        <p:tav tm="100000">
                                          <p:val>
                                            <p:strVal val="#ppt_w"/>
                                          </p:val>
                                        </p:tav>
                                      </p:tavLst>
                                    </p:anim>
                                    <p:anim calcmode="lin" valueType="num">
                                      <p:cBhvr>
                                        <p:cTn id="8" dur="500" fill="hold"/>
                                        <p:tgtEl>
                                          <p:spTgt spid="135242"/>
                                        </p:tgtEl>
                                        <p:attrNameLst>
                                          <p:attrName>ppt_h</p:attrName>
                                        </p:attrNameLst>
                                      </p:cBhvr>
                                      <p:tavLst>
                                        <p:tav tm="0">
                                          <p:val>
                                            <p:strVal val="#ppt_h"/>
                                          </p:val>
                                        </p:tav>
                                        <p:tav tm="100000">
                                          <p:val>
                                            <p:strVal val="#ppt_h"/>
                                          </p:val>
                                        </p:tav>
                                      </p:tavLst>
                                    </p:anim>
                                    <p:anim calcmode="lin" valueType="num">
                                      <p:cBhvr>
                                        <p:cTn id="9" dur="500" fill="hold"/>
                                        <p:tgtEl>
                                          <p:spTgt spid="135242"/>
                                        </p:tgtEl>
                                        <p:attrNameLst>
                                          <p:attrName>ppt_x</p:attrName>
                                        </p:attrNameLst>
                                      </p:cBhvr>
                                      <p:tavLst>
                                        <p:tav tm="0">
                                          <p:val>
                                            <p:strVal val="#ppt_x-.2"/>
                                          </p:val>
                                        </p:tav>
                                        <p:tav tm="100000">
                                          <p:val>
                                            <p:strVal val="#ppt_x"/>
                                          </p:val>
                                        </p:tav>
                                      </p:tavLst>
                                    </p:anim>
                                    <p:anim calcmode="lin" valueType="num">
                                      <p:cBhvr>
                                        <p:cTn id="10" dur="500" fill="hold"/>
                                        <p:tgtEl>
                                          <p:spTgt spid="135242"/>
                                        </p:tgtEl>
                                        <p:attrNameLst>
                                          <p:attrName>ppt_y</p:attrName>
                                        </p:attrNameLst>
                                      </p:cBhvr>
                                      <p:tavLst>
                                        <p:tav tm="0">
                                          <p:val>
                                            <p:strVal val="#ppt_y"/>
                                          </p:val>
                                        </p:tav>
                                        <p:tav tm="100000">
                                          <p:val>
                                            <p:strVal val="#ppt_y"/>
                                          </p:val>
                                        </p:tav>
                                      </p:tavLst>
                                    </p:anim>
                                    <p:animEffect transition="in" filter="fade">
                                      <p:cBhvr>
                                        <p:cTn id="11" dur="500"/>
                                        <p:tgtEl>
                                          <p:spTgt spid="13524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2000"/>
                                        <p:tgtEl>
                                          <p:spTgt spid="6">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2000"/>
                                        <p:tgtEl>
                                          <p:spTgt spid="6">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2000"/>
                                        <p:tgtEl>
                                          <p:spTgt spid="6">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fade">
                                      <p:cBhvr>
                                        <p:cTn id="26" dur="2000"/>
                                        <p:tgtEl>
                                          <p:spTgt spid="6">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fade">
                                      <p:cBhvr>
                                        <p:cTn id="29" dur="2000"/>
                                        <p:tgtEl>
                                          <p:spTgt spid="6">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2000"/>
                                        <p:tgtEl>
                                          <p:spTgt spid="6">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2000"/>
                                        <p:tgtEl>
                                          <p:spTgt spid="6">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Effect transition="in" filter="fade">
                                      <p:cBhvr>
                                        <p:cTn id="38" dur="2000"/>
                                        <p:tgtEl>
                                          <p:spTgt spid="6">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animEffect transition="in" filter="fade">
                                      <p:cBhvr>
                                        <p:cTn id="41" dur="2000"/>
                                        <p:tgtEl>
                                          <p:spTgt spid="6">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11" end="11"/>
                                            </p:txEl>
                                          </p:spTgt>
                                        </p:tgtEl>
                                        <p:attrNameLst>
                                          <p:attrName>style.visibility</p:attrName>
                                        </p:attrNameLst>
                                      </p:cBhvr>
                                      <p:to>
                                        <p:strVal val="visible"/>
                                      </p:to>
                                    </p:set>
                                    <p:animEffect transition="in" filter="fade">
                                      <p:cBhvr>
                                        <p:cTn id="44" dur="2000"/>
                                        <p:tgtEl>
                                          <p:spTgt spid="6">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xEl>
                                              <p:pRg st="12" end="12"/>
                                            </p:txEl>
                                          </p:spTgt>
                                        </p:tgtEl>
                                        <p:attrNameLst>
                                          <p:attrName>style.visibility</p:attrName>
                                        </p:attrNameLst>
                                      </p:cBhvr>
                                      <p:to>
                                        <p:strVal val="visible"/>
                                      </p:to>
                                    </p:set>
                                    <p:animEffect transition="in" filter="fade">
                                      <p:cBhvr>
                                        <p:cTn id="47" dur="2000"/>
                                        <p:tgtEl>
                                          <p:spTgt spid="6">
                                            <p:txEl>
                                              <p:pRg st="12" end="1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
                                            <p:txEl>
                                              <p:pRg st="13" end="13"/>
                                            </p:txEl>
                                          </p:spTgt>
                                        </p:tgtEl>
                                        <p:attrNameLst>
                                          <p:attrName>style.visibility</p:attrName>
                                        </p:attrNameLst>
                                      </p:cBhvr>
                                      <p:to>
                                        <p:strVal val="visible"/>
                                      </p:to>
                                    </p:set>
                                    <p:animEffect transition="in" filter="fade">
                                      <p:cBhvr>
                                        <p:cTn id="50" dur="2000"/>
                                        <p:tgtEl>
                                          <p:spTgt spid="6">
                                            <p:txEl>
                                              <p:pRg st="13" end="1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
                                            <p:txEl>
                                              <p:pRg st="15" end="15"/>
                                            </p:txEl>
                                          </p:spTgt>
                                        </p:tgtEl>
                                        <p:attrNameLst>
                                          <p:attrName>style.visibility</p:attrName>
                                        </p:attrNameLst>
                                      </p:cBhvr>
                                      <p:to>
                                        <p:strVal val="visible"/>
                                      </p:to>
                                    </p:set>
                                    <p:animEffect transition="in" filter="fade">
                                      <p:cBhvr>
                                        <p:cTn id="53" dur="2000"/>
                                        <p:tgtEl>
                                          <p:spTgt spid="6">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42" grpId="0"/>
      <p:bldP spid="6" grpId="0" build="allAtOnce"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6" descr="Owl"/>
          <p:cNvPicPr>
            <a:picLocks noChangeAspect="1" noChangeArrowheads="1"/>
          </p:cNvPicPr>
          <p:nvPr>
            <p:custDataLst>
              <p:tags r:id="rId2"/>
            </p:custDataLst>
          </p:nvPr>
        </p:nvPicPr>
        <p:blipFill>
          <a:blip r:embed="rId6" cstate="print"/>
          <a:srcRect l="-35448" t="-5098" r="21051" b="812"/>
          <a:stretch>
            <a:fillRect/>
          </a:stretch>
        </p:blipFill>
        <p:spPr bwMode="auto">
          <a:xfrm>
            <a:off x="228600" y="893763"/>
            <a:ext cx="8915400" cy="5964237"/>
          </a:xfrm>
          <a:prstGeom prst="rect">
            <a:avLst/>
          </a:prstGeom>
          <a:noFill/>
          <a:ln w="9525">
            <a:noFill/>
            <a:miter lim="800000"/>
            <a:headEnd/>
            <a:tailEnd/>
          </a:ln>
        </p:spPr>
      </p:pic>
      <p:grpSp>
        <p:nvGrpSpPr>
          <p:cNvPr id="2" name="Group 17"/>
          <p:cNvGrpSpPr>
            <a:grpSpLocks/>
          </p:cNvGrpSpPr>
          <p:nvPr>
            <p:custDataLst>
              <p:tags r:id="rId3"/>
            </p:custDataLst>
          </p:nvPr>
        </p:nvGrpSpPr>
        <p:grpSpPr bwMode="auto">
          <a:xfrm>
            <a:off x="0" y="0"/>
            <a:ext cx="9144000" cy="1333500"/>
            <a:chOff x="0" y="0"/>
            <a:chExt cx="5760" cy="840"/>
          </a:xfrm>
        </p:grpSpPr>
        <p:grpSp>
          <p:nvGrpSpPr>
            <p:cNvPr id="3" name="Group 18"/>
            <p:cNvGrpSpPr>
              <a:grpSpLocks/>
            </p:cNvGrpSpPr>
            <p:nvPr/>
          </p:nvGrpSpPr>
          <p:grpSpPr bwMode="auto">
            <a:xfrm>
              <a:off x="0" y="0"/>
              <a:ext cx="5760" cy="840"/>
              <a:chOff x="0" y="0"/>
              <a:chExt cx="5760" cy="840"/>
            </a:xfrm>
          </p:grpSpPr>
          <p:sp>
            <p:nvSpPr>
              <p:cNvPr id="37909" name="Rectangle 19"/>
              <p:cNvSpPr>
                <a:spLocks noChangeArrowheads="1"/>
              </p:cNvSpPr>
              <p:nvPr/>
            </p:nvSpPr>
            <p:spPr bwMode="auto">
              <a:xfrm>
                <a:off x="0" y="456"/>
                <a:ext cx="5760" cy="384"/>
              </a:xfrm>
              <a:prstGeom prst="rect">
                <a:avLst/>
              </a:prstGeom>
              <a:solidFill>
                <a:srgbClr val="006600"/>
              </a:solidFill>
              <a:ln w="9525">
                <a:noFill/>
                <a:miter lim="800000"/>
                <a:headEnd/>
                <a:tailEnd/>
              </a:ln>
            </p:spPr>
            <p:txBody>
              <a:bodyPr wrap="none" anchor="ctr"/>
              <a:lstStyle/>
              <a:p>
                <a:pPr algn="r" fontAlgn="base">
                  <a:spcBef>
                    <a:spcPct val="0"/>
                  </a:spcBef>
                  <a:spcAft>
                    <a:spcPct val="0"/>
                  </a:spcAft>
                </a:pPr>
                <a:endParaRPr lang="en-US">
                  <a:solidFill>
                    <a:srgbClr val="000000"/>
                  </a:solidFill>
                </a:endParaRPr>
              </a:p>
            </p:txBody>
          </p:sp>
          <p:sp>
            <p:nvSpPr>
              <p:cNvPr id="2135060" name="Rectangle 20"/>
              <p:cNvSpPr>
                <a:spLocks noChangeArrowheads="1"/>
              </p:cNvSpPr>
              <p:nvPr/>
            </p:nvSpPr>
            <p:spPr bwMode="auto">
              <a:xfrm>
                <a:off x="0" y="480"/>
                <a:ext cx="5760" cy="48"/>
              </a:xfrm>
              <a:prstGeom prst="rect">
                <a:avLst/>
              </a:prstGeom>
              <a:gradFill rotWithShape="1">
                <a:gsLst>
                  <a:gs pos="0">
                    <a:srgbClr val="DDDDDD">
                      <a:gamma/>
                      <a:shade val="46275"/>
                      <a:invGamma/>
                    </a:srgbClr>
                  </a:gs>
                  <a:gs pos="100000">
                    <a:srgbClr val="DDDDDD"/>
                  </a:gs>
                </a:gsLst>
                <a:lin ang="5400000" scaled="1"/>
              </a:gradFill>
              <a:ln w="9525">
                <a:solidFill>
                  <a:schemeClr val="bg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61" name="Rectangle 21"/>
              <p:cNvSpPr>
                <a:spLocks noChangeArrowheads="1"/>
              </p:cNvSpPr>
              <p:nvPr/>
            </p:nvSpPr>
            <p:spPr bwMode="auto">
              <a:xfrm>
                <a:off x="0" y="0"/>
                <a:ext cx="5760" cy="480"/>
              </a:xfrm>
              <a:prstGeom prst="rect">
                <a:avLst/>
              </a:prstGeom>
              <a:gradFill rotWithShape="1">
                <a:gsLst>
                  <a:gs pos="0">
                    <a:srgbClr val="292929">
                      <a:gamma/>
                      <a:shade val="46275"/>
                      <a:invGamma/>
                    </a:srgbClr>
                  </a:gs>
                  <a:gs pos="100000">
                    <a:srgbClr val="292929"/>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nvGrpSpPr>
            <p:cNvPr id="4" name="Group 22"/>
            <p:cNvGrpSpPr>
              <a:grpSpLocks/>
            </p:cNvGrpSpPr>
            <p:nvPr/>
          </p:nvGrpSpPr>
          <p:grpSpPr bwMode="auto">
            <a:xfrm>
              <a:off x="5165" y="192"/>
              <a:ext cx="403" cy="305"/>
              <a:chOff x="5165" y="192"/>
              <a:chExt cx="403" cy="305"/>
            </a:xfrm>
          </p:grpSpPr>
          <p:sp>
            <p:nvSpPr>
              <p:cNvPr id="2135063" name="Line 93"/>
              <p:cNvSpPr>
                <a:spLocks noChangeShapeType="1"/>
              </p:cNvSpPr>
              <p:nvPr/>
            </p:nvSpPr>
            <p:spPr bwMode="auto">
              <a:xfrm flipH="1" flipV="1">
                <a:off x="5438" y="192"/>
                <a:ext cx="10" cy="30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64" name="Line 96"/>
              <p:cNvSpPr>
                <a:spLocks noChangeShapeType="1"/>
              </p:cNvSpPr>
              <p:nvPr/>
            </p:nvSpPr>
            <p:spPr bwMode="auto">
              <a:xfrm flipV="1">
                <a:off x="5165" y="328"/>
                <a:ext cx="0" cy="169"/>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65" name="Line 95"/>
              <p:cNvSpPr>
                <a:spLocks noChangeShapeType="1"/>
              </p:cNvSpPr>
              <p:nvPr/>
            </p:nvSpPr>
            <p:spPr bwMode="auto">
              <a:xfrm flipH="1" flipV="1">
                <a:off x="5211" y="237"/>
                <a:ext cx="45" cy="260"/>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66" name="Line 94"/>
              <p:cNvSpPr>
                <a:spLocks noChangeShapeType="1"/>
              </p:cNvSpPr>
              <p:nvPr/>
            </p:nvSpPr>
            <p:spPr bwMode="auto">
              <a:xfrm flipV="1">
                <a:off x="5347" y="282"/>
                <a:ext cx="26" cy="215"/>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67" name="Line 92"/>
              <p:cNvSpPr>
                <a:spLocks noChangeShapeType="1"/>
              </p:cNvSpPr>
              <p:nvPr/>
            </p:nvSpPr>
            <p:spPr bwMode="auto">
              <a:xfrm flipV="1">
                <a:off x="5557" y="373"/>
                <a:ext cx="11" cy="124"/>
              </a:xfrm>
              <a:prstGeom prst="line">
                <a:avLst/>
              </a:prstGeom>
              <a:noFill/>
              <a:ln w="12700">
                <a:solidFill>
                  <a:srgbClr val="C0C0C0">
                    <a:alpha val="39999"/>
                  </a:srgbClr>
                </a:solidFill>
                <a:round/>
                <a:headEnd/>
                <a:tailEnd type="oval" w="sm" len="sm"/>
              </a:ln>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grpSp>
      </p:grpSp>
      <p:sp>
        <p:nvSpPr>
          <p:cNvPr id="2135068" name="Text Box 28"/>
          <p:cNvSpPr txBox="1">
            <a:spLocks noChangeArrowheads="1"/>
          </p:cNvSpPr>
          <p:nvPr/>
        </p:nvSpPr>
        <p:spPr bwMode="auto">
          <a:xfrm>
            <a:off x="0" y="838200"/>
            <a:ext cx="7848600" cy="457200"/>
          </a:xfrm>
          <a:prstGeom prst="rect">
            <a:avLst/>
          </a:prstGeom>
          <a:noFill/>
          <a:ln w="9525">
            <a:noFill/>
            <a:miter lim="800000"/>
            <a:headEnd/>
            <a:tailEnd/>
          </a:ln>
        </p:spPr>
        <p:txBody>
          <a:bodyPr>
            <a:spAutoFit/>
          </a:bodyPr>
          <a:lstStyle/>
          <a:p>
            <a:pPr fontAlgn="base">
              <a:spcBef>
                <a:spcPct val="50000"/>
              </a:spcBef>
              <a:spcAft>
                <a:spcPct val="0"/>
              </a:spcAft>
            </a:pPr>
            <a:r>
              <a:rPr lang="en-CA" sz="2400" dirty="0" smtClean="0">
                <a:solidFill>
                  <a:srgbClr val="FFFFFF"/>
                </a:solidFill>
                <a:latin typeface="Articulate Extrabold" pitchFamily="2" charset="0"/>
              </a:rPr>
              <a:t>CONGRATULATIONS</a:t>
            </a:r>
            <a:endParaRPr lang="en-CA" sz="2400" dirty="0">
              <a:solidFill>
                <a:srgbClr val="FFFFFF"/>
              </a:solidFill>
              <a:latin typeface="Articulate Extrabold" pitchFamily="2" charset="0"/>
            </a:endParaRPr>
          </a:p>
        </p:txBody>
      </p:sp>
      <p:sp>
        <p:nvSpPr>
          <p:cNvPr id="2135070" name="Text Box 30"/>
          <p:cNvSpPr txBox="1">
            <a:spLocks noChangeArrowheads="1"/>
          </p:cNvSpPr>
          <p:nvPr/>
        </p:nvSpPr>
        <p:spPr bwMode="auto">
          <a:xfrm>
            <a:off x="6477000" y="6613525"/>
            <a:ext cx="2133600" cy="244475"/>
          </a:xfrm>
          <a:prstGeom prst="rect">
            <a:avLst/>
          </a:prstGeom>
          <a:noFill/>
          <a:ln w="9525">
            <a:noFill/>
            <a:miter lim="800000"/>
            <a:headEnd/>
            <a:tailEnd/>
          </a:ln>
          <a:effectLst/>
        </p:spPr>
        <p:txBody>
          <a:bodyPr>
            <a:spAutoFit/>
          </a:bodyPr>
          <a:lstStyle/>
          <a:p>
            <a:pPr fontAlgn="base">
              <a:spcBef>
                <a:spcPct val="50000"/>
              </a:spcBef>
              <a:spcAft>
                <a:spcPct val="0"/>
              </a:spcAft>
              <a:defRPr/>
            </a:pPr>
            <a:r>
              <a:rPr lang="en-CA" sz="1000">
                <a:solidFill>
                  <a:srgbClr val="000000"/>
                </a:solidFill>
                <a:effectLst>
                  <a:outerShdw blurRad="38100" dist="38100" dir="2700000" algn="tl">
                    <a:srgbClr val="C0C0C0"/>
                  </a:outerShdw>
                </a:effectLst>
              </a:rPr>
              <a:t>Short-Eared Owl – Ralph Hocken</a:t>
            </a:r>
          </a:p>
        </p:txBody>
      </p:sp>
      <p:sp>
        <p:nvSpPr>
          <p:cNvPr id="2135071" name="AutoShape 31"/>
          <p:cNvSpPr>
            <a:spLocks noChangeArrowheads="1"/>
          </p:cNvSpPr>
          <p:nvPr/>
        </p:nvSpPr>
        <p:spPr bwMode="auto">
          <a:xfrm>
            <a:off x="457200" y="1752600"/>
            <a:ext cx="4267200" cy="4419600"/>
          </a:xfrm>
          <a:prstGeom prst="roundRect">
            <a:avLst>
              <a:gd name="adj" fmla="val 16667"/>
            </a:avLst>
          </a:prstGeom>
          <a:solidFill>
            <a:schemeClr val="bg1">
              <a:alpha val="67000"/>
            </a:schemeClr>
          </a:solidFill>
          <a:ln w="25400">
            <a:solidFill>
              <a:srgbClr val="00660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fontAlgn="base">
              <a:spcBef>
                <a:spcPct val="0"/>
              </a:spcBef>
              <a:spcAft>
                <a:spcPct val="0"/>
              </a:spcAft>
              <a:defRPr/>
            </a:pPr>
            <a:endParaRPr lang="en-CA">
              <a:solidFill>
                <a:srgbClr val="000000"/>
              </a:solidFill>
              <a:effectLst>
                <a:outerShdw blurRad="38100" dist="38100" dir="2700000" algn="tl">
                  <a:srgbClr val="000000">
                    <a:alpha val="43137"/>
                  </a:srgbClr>
                </a:outerShdw>
              </a:effectLst>
            </a:endParaRPr>
          </a:p>
        </p:txBody>
      </p:sp>
      <p:sp>
        <p:nvSpPr>
          <p:cNvPr id="2135072" name="Text Box 32"/>
          <p:cNvSpPr txBox="1">
            <a:spLocks noChangeArrowheads="1"/>
          </p:cNvSpPr>
          <p:nvPr/>
        </p:nvSpPr>
        <p:spPr bwMode="auto">
          <a:xfrm>
            <a:off x="762000" y="2173288"/>
            <a:ext cx="3581400" cy="3151632"/>
          </a:xfrm>
          <a:prstGeom prst="rect">
            <a:avLst/>
          </a:prstGeom>
          <a:noFill/>
          <a:ln w="9525">
            <a:noFill/>
            <a:miter lim="800000"/>
            <a:headEnd/>
            <a:tailEnd/>
          </a:ln>
          <a:effectLst/>
        </p:spPr>
        <p:txBody>
          <a:bodyPr wrap="square">
            <a:spAutoFit/>
          </a:bodyPr>
          <a:lstStyle/>
          <a:p>
            <a:pPr algn="just" fontAlgn="base">
              <a:spcBef>
                <a:spcPct val="50000"/>
              </a:spcBef>
              <a:spcAft>
                <a:spcPct val="0"/>
              </a:spcAft>
              <a:defRPr/>
            </a:pPr>
            <a:r>
              <a:rPr lang="en-CA" sz="1400" b="1" dirty="0">
                <a:solidFill>
                  <a:srgbClr val="000000"/>
                </a:solidFill>
                <a:effectLst>
                  <a:outerShdw blurRad="38100" dist="38100" dir="2700000" algn="tl">
                    <a:srgbClr val="C0C0C0"/>
                  </a:outerShdw>
                </a:effectLst>
                <a:latin typeface="Calibri" panose="020F0502020204030204" pitchFamily="34" charset="0"/>
                <a:cs typeface="Calibri" panose="020F0502020204030204" pitchFamily="34" charset="0"/>
              </a:rPr>
              <a:t>You have now completed the </a:t>
            </a:r>
            <a:r>
              <a:rPr lang="en-CA" sz="1400" b="1" dirty="0" smtClean="0">
                <a:solidFill>
                  <a:srgbClr val="000000"/>
                </a:solidFill>
                <a:effectLst>
                  <a:outerShdw blurRad="38100" dist="38100" dir="2700000" algn="tl">
                    <a:srgbClr val="C0C0C0"/>
                  </a:outerShdw>
                </a:effectLst>
                <a:latin typeface="Calibri" panose="020F0502020204030204" pitchFamily="34" charset="0"/>
                <a:cs typeface="Calibri" panose="020F0502020204030204" pitchFamily="34" charset="0"/>
              </a:rPr>
              <a:t> Training!</a:t>
            </a:r>
          </a:p>
          <a:p>
            <a:pPr algn="just">
              <a:lnSpc>
                <a:spcPct val="115000"/>
              </a:lnSpc>
            </a:pPr>
            <a:endParaRPr lang="en-CA" sz="1400" b="1" dirty="0" smtClean="0">
              <a:solidFill>
                <a:srgbClr val="000000"/>
              </a:solidFill>
              <a:latin typeface="Calibri" panose="020F0502020204030204" pitchFamily="34" charset="0"/>
              <a:ea typeface="Times New Roman"/>
              <a:cs typeface="Calibri" panose="020F0502020204030204" pitchFamily="34" charset="0"/>
            </a:endParaRPr>
          </a:p>
          <a:p>
            <a:pPr algn="just">
              <a:lnSpc>
                <a:spcPct val="115000"/>
              </a:lnSpc>
            </a:pPr>
            <a:r>
              <a:rPr lang="en-CA" sz="1400" b="1" dirty="0" smtClean="0">
                <a:solidFill>
                  <a:srgbClr val="000000"/>
                </a:solidFill>
                <a:latin typeface="Calibri" panose="020F0502020204030204" pitchFamily="34" charset="0"/>
                <a:ea typeface="Times New Roman"/>
                <a:cs typeface="Calibri" panose="020F0502020204030204" pitchFamily="34" charset="0"/>
              </a:rPr>
              <a:t>If </a:t>
            </a:r>
            <a:r>
              <a:rPr lang="en-CA" sz="1400" b="1" dirty="0">
                <a:solidFill>
                  <a:srgbClr val="000000"/>
                </a:solidFill>
                <a:latin typeface="Calibri" panose="020F0502020204030204" pitchFamily="34" charset="0"/>
                <a:ea typeface="Times New Roman"/>
                <a:cs typeface="Calibri" panose="020F0502020204030204" pitchFamily="34" charset="0"/>
              </a:rPr>
              <a:t>you are a BCTS staff member, notify your supervisor of your completion of this training. </a:t>
            </a:r>
          </a:p>
          <a:p>
            <a:pPr algn="just">
              <a:lnSpc>
                <a:spcPct val="115000"/>
              </a:lnSpc>
            </a:pPr>
            <a:endParaRPr lang="en-CA" sz="1400" b="1" dirty="0">
              <a:solidFill>
                <a:srgbClr val="000000"/>
              </a:solidFill>
              <a:latin typeface="Calibri" panose="020F0502020204030204" pitchFamily="34" charset="0"/>
              <a:ea typeface="Times New Roman"/>
              <a:cs typeface="Calibri" panose="020F0502020204030204" pitchFamily="34" charset="0"/>
            </a:endParaRPr>
          </a:p>
          <a:p>
            <a:pPr algn="just">
              <a:lnSpc>
                <a:spcPct val="115000"/>
              </a:lnSpc>
            </a:pPr>
            <a:r>
              <a:rPr lang="en-CA" sz="1400" b="1" dirty="0">
                <a:solidFill>
                  <a:srgbClr val="000000"/>
                </a:solidFill>
                <a:latin typeface="Calibri" panose="020F0502020204030204" pitchFamily="34" charset="0"/>
                <a:ea typeface="Times New Roman"/>
                <a:cs typeface="Calibri" panose="020F0502020204030204" pitchFamily="34" charset="0"/>
              </a:rPr>
              <a:t>If you are a contractor assigned to train your employees, provide your contract coordinator with a list of employees that you have trained and the associated training dates.</a:t>
            </a:r>
            <a:endParaRPr lang="en-CA" sz="1400" b="1" dirty="0">
              <a:latin typeface="Calibri" panose="020F0502020204030204" pitchFamily="34" charset="0"/>
              <a:ea typeface="Times New Roman"/>
              <a:cs typeface="Calibri" panose="020F0502020204030204" pitchFamily="34" charset="0"/>
            </a:endParaRPr>
          </a:p>
          <a:p>
            <a:pPr algn="just" fontAlgn="base">
              <a:spcBef>
                <a:spcPct val="50000"/>
              </a:spcBef>
              <a:spcAft>
                <a:spcPct val="0"/>
              </a:spcAft>
              <a:defRPr/>
            </a:pPr>
            <a:r>
              <a:rPr lang="en-CA" sz="1400" b="1" dirty="0" smtClean="0">
                <a:solidFill>
                  <a:srgbClr val="000000"/>
                </a:solidFill>
                <a:effectLst>
                  <a:outerShdw blurRad="38100" dist="38100" dir="2700000" algn="tl">
                    <a:srgbClr val="C0C0C0"/>
                  </a:outerShdw>
                </a:effectLst>
                <a:latin typeface="Calibri" panose="020F0502020204030204" pitchFamily="34" charset="0"/>
                <a:cs typeface="Calibri" panose="020F0502020204030204" pitchFamily="34" charset="0"/>
              </a:rPr>
              <a:t>Review and become familiar with the information provided on the ftp site. </a:t>
            </a:r>
            <a:endParaRPr lang="en-CA" sz="1400" b="1" dirty="0">
              <a:solidFill>
                <a:srgbClr val="000000"/>
              </a:solidFill>
              <a:effectLst>
                <a:outerShdw blurRad="38100" dist="38100" dir="2700000" algn="tl">
                  <a:srgbClr val="C0C0C0"/>
                </a:outerShdw>
              </a:effectLst>
              <a:latin typeface="Calibri" panose="020F0502020204030204" pitchFamily="34" charset="0"/>
              <a:cs typeface="Calibri" panose="020F0502020204030204" pitchFamily="34" charset="0"/>
            </a:endParaRPr>
          </a:p>
          <a:p>
            <a:pPr algn="just" fontAlgn="base">
              <a:spcBef>
                <a:spcPct val="50000"/>
              </a:spcBef>
              <a:spcAft>
                <a:spcPct val="0"/>
              </a:spcAft>
              <a:defRPr/>
            </a:pPr>
            <a:endParaRPr lang="en-CA" sz="1400" b="1" dirty="0">
              <a:solidFill>
                <a:srgbClr val="000000"/>
              </a:solidFill>
              <a:effectLst>
                <a:outerShdw blurRad="38100" dist="38100" dir="2700000" algn="tl">
                  <a:srgbClr val="C0C0C0"/>
                </a:outerShdw>
              </a:effectLst>
              <a:latin typeface="Calibri" panose="020F0502020204030204" pitchFamily="34" charset="0"/>
              <a:cs typeface="Calibri" panose="020F050202020403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135068"/>
                                        </p:tgtEl>
                                        <p:attrNameLst>
                                          <p:attrName>style.visibility</p:attrName>
                                        </p:attrNameLst>
                                      </p:cBhvr>
                                      <p:to>
                                        <p:strVal val="visible"/>
                                      </p:to>
                                    </p:set>
                                    <p:anim calcmode="lin" valueType="num">
                                      <p:cBhvr>
                                        <p:cTn id="7" dur="500" fill="hold"/>
                                        <p:tgtEl>
                                          <p:spTgt spid="2135068"/>
                                        </p:tgtEl>
                                        <p:attrNameLst>
                                          <p:attrName>ppt_w</p:attrName>
                                        </p:attrNameLst>
                                      </p:cBhvr>
                                      <p:tavLst>
                                        <p:tav tm="0">
                                          <p:val>
                                            <p:strVal val="#ppt_w*0.05"/>
                                          </p:val>
                                        </p:tav>
                                        <p:tav tm="100000">
                                          <p:val>
                                            <p:strVal val="#ppt_w"/>
                                          </p:val>
                                        </p:tav>
                                      </p:tavLst>
                                    </p:anim>
                                    <p:anim calcmode="lin" valueType="num">
                                      <p:cBhvr>
                                        <p:cTn id="8" dur="500" fill="hold"/>
                                        <p:tgtEl>
                                          <p:spTgt spid="2135068"/>
                                        </p:tgtEl>
                                        <p:attrNameLst>
                                          <p:attrName>ppt_h</p:attrName>
                                        </p:attrNameLst>
                                      </p:cBhvr>
                                      <p:tavLst>
                                        <p:tav tm="0">
                                          <p:val>
                                            <p:strVal val="#ppt_h"/>
                                          </p:val>
                                        </p:tav>
                                        <p:tav tm="100000">
                                          <p:val>
                                            <p:strVal val="#ppt_h"/>
                                          </p:val>
                                        </p:tav>
                                      </p:tavLst>
                                    </p:anim>
                                    <p:anim calcmode="lin" valueType="num">
                                      <p:cBhvr>
                                        <p:cTn id="9" dur="500" fill="hold"/>
                                        <p:tgtEl>
                                          <p:spTgt spid="2135068"/>
                                        </p:tgtEl>
                                        <p:attrNameLst>
                                          <p:attrName>ppt_x</p:attrName>
                                        </p:attrNameLst>
                                      </p:cBhvr>
                                      <p:tavLst>
                                        <p:tav tm="0">
                                          <p:val>
                                            <p:strVal val="#ppt_x-.2"/>
                                          </p:val>
                                        </p:tav>
                                        <p:tav tm="100000">
                                          <p:val>
                                            <p:strVal val="#ppt_x"/>
                                          </p:val>
                                        </p:tav>
                                      </p:tavLst>
                                    </p:anim>
                                    <p:anim calcmode="lin" valueType="num">
                                      <p:cBhvr>
                                        <p:cTn id="10" dur="500" fill="hold"/>
                                        <p:tgtEl>
                                          <p:spTgt spid="2135068"/>
                                        </p:tgtEl>
                                        <p:attrNameLst>
                                          <p:attrName>ppt_y</p:attrName>
                                        </p:attrNameLst>
                                      </p:cBhvr>
                                      <p:tavLst>
                                        <p:tav tm="0">
                                          <p:val>
                                            <p:strVal val="#ppt_y"/>
                                          </p:val>
                                        </p:tav>
                                        <p:tav tm="100000">
                                          <p:val>
                                            <p:strVal val="#ppt_y"/>
                                          </p:val>
                                        </p:tav>
                                      </p:tavLst>
                                    </p:anim>
                                    <p:animEffect transition="in" filter="fade">
                                      <p:cBhvr>
                                        <p:cTn id="11" dur="500"/>
                                        <p:tgtEl>
                                          <p:spTgt spid="213506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35071"/>
                                        </p:tgtEl>
                                        <p:attrNameLst>
                                          <p:attrName>style.visibility</p:attrName>
                                        </p:attrNameLst>
                                      </p:cBhvr>
                                      <p:to>
                                        <p:strVal val="visible"/>
                                      </p:to>
                                    </p:set>
                                    <p:animEffect transition="in" filter="fade">
                                      <p:cBhvr>
                                        <p:cTn id="14" dur="2000"/>
                                        <p:tgtEl>
                                          <p:spTgt spid="213507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35072">
                                            <p:txEl>
                                              <p:pRg st="0" end="0"/>
                                            </p:txEl>
                                          </p:spTgt>
                                        </p:tgtEl>
                                        <p:attrNameLst>
                                          <p:attrName>style.visibility</p:attrName>
                                        </p:attrNameLst>
                                      </p:cBhvr>
                                      <p:to>
                                        <p:strVal val="visible"/>
                                      </p:to>
                                    </p:set>
                                    <p:animEffect transition="in" filter="fade">
                                      <p:cBhvr>
                                        <p:cTn id="17" dur="2000"/>
                                        <p:tgtEl>
                                          <p:spTgt spid="213507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35072">
                                            <p:txEl>
                                              <p:pRg st="2" end="2"/>
                                            </p:txEl>
                                          </p:spTgt>
                                        </p:tgtEl>
                                        <p:attrNameLst>
                                          <p:attrName>style.visibility</p:attrName>
                                        </p:attrNameLst>
                                      </p:cBhvr>
                                      <p:to>
                                        <p:strVal val="visible"/>
                                      </p:to>
                                    </p:set>
                                    <p:animEffect transition="in" filter="fade">
                                      <p:cBhvr>
                                        <p:cTn id="20" dur="2000"/>
                                        <p:tgtEl>
                                          <p:spTgt spid="213507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35072">
                                            <p:txEl>
                                              <p:pRg st="4" end="4"/>
                                            </p:txEl>
                                          </p:spTgt>
                                        </p:tgtEl>
                                        <p:attrNameLst>
                                          <p:attrName>style.visibility</p:attrName>
                                        </p:attrNameLst>
                                      </p:cBhvr>
                                      <p:to>
                                        <p:strVal val="visible"/>
                                      </p:to>
                                    </p:set>
                                    <p:animEffect transition="in" filter="fade">
                                      <p:cBhvr>
                                        <p:cTn id="23" dur="2000"/>
                                        <p:tgtEl>
                                          <p:spTgt spid="213507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35072">
                                            <p:txEl>
                                              <p:pRg st="5" end="5"/>
                                            </p:txEl>
                                          </p:spTgt>
                                        </p:tgtEl>
                                        <p:attrNameLst>
                                          <p:attrName>style.visibility</p:attrName>
                                        </p:attrNameLst>
                                      </p:cBhvr>
                                      <p:to>
                                        <p:strVal val="visible"/>
                                      </p:to>
                                    </p:set>
                                    <p:animEffect transition="in" filter="fade">
                                      <p:cBhvr>
                                        <p:cTn id="26" dur="2000"/>
                                        <p:tgtEl>
                                          <p:spTgt spid="21350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5068" grpId="0"/>
      <p:bldP spid="2135071" grpId="0" animBg="1"/>
      <p:bldP spid="2135072"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O_COMPLETION_THRESHOLD" val="80"/>
  <p:tag name="ARTICULATE_PRESENTATION_ID" val="6290"/>
  <p:tag name="ARTICULATE_AUDIO_TEMP" val="C:\Users\KABILES\AppData\Local\Temp\articulate\presenter\ae\audio\20100629100728\"/>
  <p:tag name="ARTICULATE_REFERENCE_COUNT" val="8"/>
  <p:tag name="ARTICULATE_REFERENCE_TYPE_1" val="0"/>
  <p:tag name="ARTICULATE_REFERENCE_TITLE_1" val="BCTS Species at Risk Online Manual"/>
  <p:tag name="ARTICULATE_REFERENCE_1" val="http://www.peoplelearning-online.com/Species_at_Risk"/>
  <p:tag name="ARTICULATE_REFERENCE_TYPE_2" val="0"/>
  <p:tag name="ARTICULATE_REFERENCE_TITLE_2" val="NatureServe"/>
  <p:tag name="ARTICULATE_REFERENCE_2" val="http://www.natureserve.org"/>
  <p:tag name="ARTICULATE_REFERENCE_TYPE_3" val="0"/>
  <p:tag name="ARTICULATE_REFERENCE_TITLE_3" val="COSEWIC"/>
  <p:tag name="ARTICULATE_REFERENCE_3" val="http://www.cosewic.gc.ca"/>
  <p:tag name="ARTICULATE_REFERENCE_TYPE_4" val="0"/>
  <p:tag name="ARTICULATE_REFERENCE_TITLE_4" val="Species at Risk (SARA)"/>
  <p:tag name="ARTICULATE_REFERENCE_4" val="http://www.sararegistry.gc.ca"/>
  <p:tag name="ARTICULATE_REFERENCE_TYPE_5" val="0"/>
  <p:tag name="ARTICULATE_REFERENCE_TITLE_5" val="Identified Wildlife Management Strategies"/>
  <p:tag name="ARTICULATE_REFERENCE_5" val="http://www.env.gov.bc.ca/wld/identified/"/>
  <p:tag name="ARTICULATE_REFERENCE_TYPE_6" val="0"/>
  <p:tag name="ARTICULATE_REFERENCE_TITLE_6" val="Conservation Data Centre (CDC)"/>
  <p:tag name="ARTICULATE_REFERENCE_6" val="http://www.env.gov.bc.ca/cdc/"/>
  <p:tag name="ARTICULATE_REFERENCE_TYPE_7" val="0"/>
  <p:tag name="ARTICULATE_REFERENCE_TITLE_7" val="BC Species and Ecosystem Explorer"/>
  <p:tag name="ARTICULATE_REFERENCE_7" val="http://srmwww.gov.bc.ca/atrisk/toolintro.html"/>
  <p:tag name="ARTICULATE_REFERENCE_TYPE_8" val="0"/>
  <p:tag name="ARTICULATE_REFERENCE_TITLE_8" val="Environment Canada"/>
  <p:tag name="ARTICULATE_REFERENCE_8" val="http://www.speciesatrisk.gc.ca/default_e.cfm"/>
  <p:tag name="ENGAGE_TAB_COUNT" val="3"/>
  <p:tag name="ENGAGE_INTERACTION_GUID_1" val="07c3dc8e-3a40-4849-9400-496ea6146e86"/>
  <p:tag name="ENGAGE_INTERACTION_GUID_2" val="fc75e7e2-1dfb-4ce2-82db-111a19bd8b0a"/>
  <p:tag name="ENGAGE_INTERACTION_GUID_3" val="9b75f446-3277-488b-bf00-96cabecf8d79"/>
  <p:tag name="PRESENTER_PREVIEW_END" val="7"/>
  <p:tag name="ENGAGE_INTERACTION_TITLE_1" val="Glossary"/>
  <p:tag name="ENGAGE_INTERACTION_FILENAME_1" val="M:\Human Resources\Health and Safety (1460)\On-line Training materials\BCTS on-line materials\Species at Risk\Glossary.intr"/>
  <p:tag name="ENGAGE_INTERACTION_PAUSE_1" val="1"/>
  <p:tag name="ENGAGE_INTERACTION_ID_1" val="a9a7b"/>
  <p:tag name="ENGAGE_INTERACTION_TABNAME_1" val="GLOSSARY"/>
  <p:tag name="ENGAGE_LAST_MODIFY_DATE_1" val="40358.6303009259"/>
  <p:tag name="AQP_PASS_ACTION_1" val="0"/>
  <p:tag name="AQP_FAIL_ACTION_1" val="0"/>
  <p:tag name="AQP_PASS_SCORE_1" val="0"/>
  <p:tag name="AQP_TRAP_1" val="0"/>
  <p:tag name="AQP_ATTEMPTS_1" val="0"/>
  <p:tag name="ENGAGE_INTERACTION_TABNAME_2" val="ABOUT BCPSA"/>
  <p:tag name="AQP_PASS_ACTION_2" val="0"/>
  <p:tag name="AQP_FAIL_ACTION_2" val="0"/>
  <p:tag name="AQP_PASS_SCORE_2" val="0"/>
  <p:tag name="AQP_TRAP_2" val="0"/>
  <p:tag name="AQP_ATTEMPTS_2" val="0"/>
  <p:tag name="ENGAGE_INTERACTION_TITLE_3" val="Help"/>
  <p:tag name="ENGAGE_INTERACTION_FILENAME_3" val="M:\Human Resources\Health and Safety (1460)\On-line Training materials\BCTS on-line materials\Species at Risk\Help.intr"/>
  <p:tag name="ENGAGE_INTERACTION_PAUSE_3" val="1"/>
  <p:tag name="ENGAGE_INTERACTION_ID_3" val="a1b7d"/>
  <p:tag name="ENGAGE_INTERACTION_TABNAME_3" val="HELP"/>
  <p:tag name="ENGAGE_LAST_MODIFY_DATE_3" val="40358.6287037037"/>
  <p:tag name="AQP_PASS_ACTION_3" val="0"/>
  <p:tag name="AQP_FAIL_ACTION_3" val="0"/>
  <p:tag name="AQP_PASS_SCORE_3" val="0"/>
  <p:tag name="AQP_TRAP_3" val="0"/>
  <p:tag name="AQP_ATTEMPTS_3" val="0"/>
  <p:tag name="ENGAGE_INTERACTION_TITLE_2" val="About BCPSA"/>
  <p:tag name="ENGAGE_INTERACTION_FILENAME_2" val="M:\Human Resources\Health and Safety (1460)\On-line Training materials\BCTS on-line materials\Hazard Identification\About BCPSA.intr"/>
  <p:tag name="ENGAGE_INTERACTION_PAUSE_2" val="1"/>
  <p:tag name="ENGAGE_INTERACTION_ID_2" val="ab17d"/>
  <p:tag name="ENGAGE_LAST_MODIFY_DATE_2" val="40358.6324074074"/>
  <p:tag name="PRESENTATION_PLAYLIST_COUNT" val="0"/>
  <p:tag name="PRESENTATION_PRESENTER_SLIDE_LEVEL" val="0"/>
  <p:tag name="LMS_COMPLETION_TITLE" val="Species at Risk"/>
  <p:tag name="LMS_COMPLETION_ID" val="Species_at_Risk"/>
  <p:tag name="LMS_COMPLETION_VERSION" val="1.0"/>
  <p:tag name="LMS_COMPLETION_DURATION" val="1:00:00"/>
  <p:tag name="LMS_COMPLETION_SCO_TITLE" val="Species at Risk"/>
  <p:tag name="LMS_COMPLETION_SCO_ID" val="Species_at_Risk"/>
  <p:tag name="LMS_COMPLETION_EDITION" val="0"/>
  <p:tag name="LMS_COMPLETION_INTERACTION" val="291"/>
  <p:tag name="LMS_COMPLETION_THRESHOLD" val="80"/>
  <p:tag name="LMS_COMPLETION_METHOD" val="QUIZ"/>
  <p:tag name="LMS_COMPLETION_TARGET" val="e2e04a47-fe9b-4626-b111-4db92b6af35d"/>
  <p:tag name="LMS_COMPLETION_TARGET_ID" val="291"/>
  <p:tag name="LMS_COMPLETION_TARGET_INDEX" val="35"/>
  <p:tag name="LMS_QUIZ_INSERT" val="1"/>
  <p:tag name="LMS_REPORTING" val="0"/>
  <p:tag name="LMS_DATA_SCORM" val="Yes"/>
  <p:tag name="ARTICULATE_PROJECT_OPEN" val="1"/>
  <p:tag name="ARTICULATE_PRESENTER_VERSION" val="6"/>
  <p:tag name="PUBLISH_TITLE" val="Species at Risk"/>
  <p:tag name="ARTICULATE_PUBLISH_PATH" val="M:\Human Resources\Health and Safety (1460)\On-line Training materials\BCTS on-line materials\Species at Risk\Output"/>
  <p:tag name="ARTICULATE_LOGO" val="BCTS Logo Small.jpg"/>
  <p:tag name="ARTICULATE_PRESENTER" val="(None selected)"/>
  <p:tag name="ARTICULATE_PRESENTER_GUID" val="9869030842"/>
  <p:tag name="ARTICULATE_LMS" val="1"/>
  <p:tag name="ARTICULATE_TEMPLATE" val="BCTS"/>
  <p:tag name="ARTICULATE_TEMPLATE_GUID" val="f5d91f60-38eb-4b87-93f4-d783ddd50e25"/>
  <p:tag name="LMS_PUBLISH" val="Yes"/>
  <p:tag name="PRESENTER_PREVIEW_MODE" val="0"/>
  <p:tag name="PRESENTER_PREVIEW_START" val="1"/>
  <p:tag name="LMS_PROTOCOL_METHOD" val="SCORM"/>
  <p:tag name="LMS_PROTOCOL_VERSION" val="2004"/>
  <p:tag name="PLAYERLOGOHEIGHT" val="95"/>
  <p:tag name="PLAYERLOGOWIDTH" val="240"/>
  <p:tag name="LAUNCHINNEWWINDOW" val="0"/>
  <p:tag name="LASTPUBLISHED" val="M:\Human Resources\Health and Safety (1460)\On-line Training materials\BCTS on-line materials\Species at Risk\Output\Species at Risk\player.html"/>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3.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5.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6.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7.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8.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9.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0.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1.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2.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3.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4.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5.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6.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7.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8.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9.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20.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21.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22.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pecies at Risk\Narration\slide_2.mp3"/>
  <p:tag name="AUDIO_ID" val="293"/>
  <p:tag name="ELAPSEDTIME" val="19.676"/>
  <p:tag name="ARTICULATE_SLIDE_GUID" val="e4b6a9e0-c75e-4b9d-b2fc-d291014c324f"/>
  <p:tag name="ARTICULATE_TITLE_TAG" val="Welcome"/>
  <p:tag name="ARTICULATE_SLIDE_PAUSE" val="1"/>
  <p:tag name="ARTICULATE_NAV_LEVEL" val="1"/>
  <p:tag name="ARTICULATE_PLAYLIST_ID" val="-1"/>
  <p:tag name="ARTICULATE_VIEW_MODE" val="0"/>
  <p:tag name="ARTICULATE_LOCK_SLIDE" val="0"/>
  <p:tag name="ARTICULATE_SLIDE_NAV" val="2"/>
</p:tagLst>
</file>

<file path=ppt/tags/tag2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25.xml><?xml version="1.0" encoding="utf-8"?>
<p:tagLst xmlns:a="http://schemas.openxmlformats.org/drawingml/2006/main" xmlns:r="http://schemas.openxmlformats.org/officeDocument/2006/relationships" xmlns:p="http://schemas.openxmlformats.org/presentationml/2006/main">
  <p:tag name="ARTICULATE_TITLE_TAG" val="Introduction"/>
  <p:tag name="TIMELINE" val="15.0"/>
  <p:tag name="ARTICULATE_SLIDE_GUID" val="6cb13c22-958c-4360-8cca-15d65e6c3f50"/>
  <p:tag name="AUDIO_IMPORT" val="M:\Human Resources\Health and Safety (1460)\On-line Training materials\BCTS on-line materials\Species at Risk\Narration\slide_3.mp3"/>
  <p:tag name="AUDIO_ID" val="259"/>
  <p:tag name="ELAPSEDTIME" val="30.909"/>
  <p:tag name="ARTICULATE_SLIDE_PAUSE" val="0"/>
  <p:tag name="ARTICULATE_NAV_LEVEL" val="2"/>
  <p:tag name="ARTICULATE_PLAYLIST_ID" val="-1"/>
  <p:tag name="ARTICULATE_VIEW_MODE" val="0"/>
  <p:tag name="ARTICULATE_LOCK_SLIDE" val="0"/>
  <p:tag name="ARTICULATE_SLIDE_NAV" val="3"/>
</p:tagLst>
</file>

<file path=ppt/tags/tag26.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27.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2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1.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8"/>
</p:tagLst>
</file>

<file path=ppt/tags/tag34.xml><?xml version="1.0" encoding="utf-8"?>
<p:tagLst xmlns:a="http://schemas.openxmlformats.org/drawingml/2006/main" xmlns:r="http://schemas.openxmlformats.org/officeDocument/2006/relationships" xmlns:p="http://schemas.openxmlformats.org/presentationml/2006/main">
  <p:tag name="ARTICULATE_TITLE_TAG" val="Introduction"/>
  <p:tag name="TIMELINE" val="18.4"/>
  <p:tag name="ARTICULATE_SLIDE_GUID" val="6393c03f-7428-427b-a5d6-d7cb57b261e2"/>
  <p:tag name="AUDIO_IMPORT" val="M:\Human Resources\Health and Safety (1460)\On-line Training materials\BCTS on-line materials\Species at Risk\Narration\Slide_4.mp3"/>
  <p:tag name="AUDIO_ID" val="260"/>
  <p:tag name="ELAPSEDTIME" val="37.439"/>
  <p:tag name="ARTICULATE_SLIDE_PAUSE" val="0"/>
  <p:tag name="ARTICULATE_NAV_LEVEL" val="2"/>
  <p:tag name="ARTICULATE_PLAYLIST_ID" val="-1"/>
  <p:tag name="ARTICULATE_LOCK_SLIDE" val="0"/>
  <p:tag name="ARTICULATE_SLIDE_NAV" val="4"/>
</p:tagLst>
</file>

<file path=ppt/tags/tag3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36.xml><?xml version="1.0" encoding="utf-8"?>
<p:tagLst xmlns:a="http://schemas.openxmlformats.org/drawingml/2006/main" xmlns:r="http://schemas.openxmlformats.org/officeDocument/2006/relationships" xmlns:p="http://schemas.openxmlformats.org/presentationml/2006/main">
  <p:tag name="ARTICULATE_TITLE_TAG" val="Objectives"/>
  <p:tag name="TIMELINE" val="3.5/9.5/18.8/23.6/27.3/29.6"/>
  <p:tag name="ARTICULATE_SLIDE_GUID" val="faf07601-5ed3-4494-acff-2c2f99039b5e"/>
  <p:tag name="AUDIO_IMPORT" val="M:\Human Resources\Health and Safety (1460)\On-line Training materials\BCTS on-line materials\Species at Risk\Narration\Slide_5.mp3"/>
  <p:tag name="AUDIO_ID" val="261"/>
  <p:tag name="ELAPSEDTIME" val="38.145"/>
  <p:tag name="ARTICULATE_SLIDE_PAUSE" val="0"/>
  <p:tag name="ARTICULATE_NAV_LEVEL" val="2"/>
  <p:tag name="ARTICULATE_PLAYLIST_ID" val="-1"/>
  <p:tag name="ARTICULATE_LOCK_SLIDE" val="0"/>
  <p:tag name="ARTICULATE_SLIDE_NAV" val="5"/>
</p:tagLst>
</file>

<file path=ppt/tags/tag3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MARGIN_1" val="0"/>
  <p:tag name="MARGIN_2" val="36"/>
  <p:tag name="MARGIN_3" val="72"/>
  <p:tag name="MARGIN_4" val="108"/>
  <p:tag name="MARGIN_5" val="144"/>
  <p:tag name="FONT_SIZE" val="12"/>
</p:tagLst>
</file>

<file path=ppt/tags/tag38.xml><?xml version="1.0" encoding="utf-8"?>
<p:tagLst xmlns:a="http://schemas.openxmlformats.org/drawingml/2006/main" xmlns:r="http://schemas.openxmlformats.org/officeDocument/2006/relationships" xmlns:p="http://schemas.openxmlformats.org/presentationml/2006/main">
  <p:tag name="ARTICULATE_TITLE_TAG" val="Why Protect Species at Risk?"/>
  <p:tag name="ARTICULATE_SLIDE_GUID" val="2d702f94-bc4a-4f90-8a8c-d1e4c9753b2e"/>
  <p:tag name="AUDIO_IMPORT" val="M:\Human Resources\Health and Safety (1460)\On-line Training materials\BCTS on-line materials\Species at Risk\Narration\Slide_7.mp3"/>
  <p:tag name="AUDIO_ID" val="262"/>
  <p:tag name="ELAPSEDTIME" val="14.608"/>
  <p:tag name="TIMELINE" val="2.6/5.2/6.7/8.0/9.6/11.3"/>
  <p:tag name="ANNOTATION_COUNT" val="0"/>
  <p:tag name="ARTICULATE_SLIDE_PAUSE" val="0"/>
  <p:tag name="ARTICULATE_NAV_LEVEL" val="1"/>
  <p:tag name="ARTICULATE_PLAYLIST_ID" val="-1"/>
  <p:tag name="ARTICULATE_LOCK_SLIDE" val="0"/>
  <p:tag name="ARTICULATE_SLIDE_NAV" val="6"/>
</p:tagLst>
</file>

<file path=ppt/tags/tag39.xml><?xml version="1.0" encoding="utf-8"?>
<p:tagLst xmlns:a="http://schemas.openxmlformats.org/drawingml/2006/main" xmlns:r="http://schemas.openxmlformats.org/officeDocument/2006/relationships" xmlns:p="http://schemas.openxmlformats.org/presentationml/2006/main">
  <p:tag name="ARTICULATE_SOURCE_IMAGE" val="C:\Users\KABILES\AppData\Local\Temp\articulate\presenter\imgtemp\RNSmbOAg_files\slide0001_image001.png"/>
  <p:tag name="ARTICULATE_PUBLISH_MODE" val="2"/>
</p:tagLst>
</file>

<file path=ppt/tags/tag4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144"/>
  <p:tag name="FONT_SIZE" val="12"/>
</p:tagLst>
</file>

<file path=ppt/tags/tag41.xml><?xml version="1.0" encoding="utf-8"?>
<p:tagLst xmlns:a="http://schemas.openxmlformats.org/drawingml/2006/main" xmlns:r="http://schemas.openxmlformats.org/officeDocument/2006/relationships" xmlns:p="http://schemas.openxmlformats.org/presentationml/2006/main">
  <p:tag name="ARTICULATE_TITLE_TAG" val="What are Species at Risk?"/>
  <p:tag name="TIMELINE" val="3.8/13.6"/>
  <p:tag name="ARTICULATE_SLIDE_GUID" val="8ef5750a-acb7-4620-a378-9ecb7b7760d0"/>
  <p:tag name="AUDIO_IMPORT" val="M:\Human Resources\Health and Safety (1460)\On-line Training materials\BCTS on-line materials\Species at Risk\Narration\Slide_8.mp3"/>
  <p:tag name="AUDIO_ID" val="263"/>
  <p:tag name="ELAPSEDTIME" val="19.049"/>
  <p:tag name="ARTICULATE_SLIDE_PAUSE" val="0"/>
  <p:tag name="ARTICULATE_NAV_LEVEL" val="2"/>
  <p:tag name="ARTICULATE_PLAYLIST_ID" val="-1"/>
  <p:tag name="ARTICULATE_LOCK_SLIDE" val="0"/>
  <p:tag name="ARTICULATE_SLIDE_NAV" val="7"/>
</p:tagLst>
</file>

<file path=ppt/tags/tag4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4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4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45.xml><?xml version="1.0" encoding="utf-8"?>
<p:tagLst xmlns:a="http://schemas.openxmlformats.org/drawingml/2006/main" xmlns:r="http://schemas.openxmlformats.org/officeDocument/2006/relationships" xmlns:p="http://schemas.openxmlformats.org/presentationml/2006/main">
  <p:tag name="ARTICULATE_TITLE_TAG" val="Who Decides?"/>
  <p:tag name="TIMELINE" val="2.0/7.1/14.3/19.2/23.5/28.4"/>
  <p:tag name="ARTICULATE_SLIDE_GUID" val="4139ab55-4d3a-4037-87a8-118e613c82a9"/>
  <p:tag name="AUDIO_IMPORT" val="M:\Human Resources\Health and Safety (1460)\On-line Training materials\BCTS on-line materials\Species at Risk\Narration\Slide_9.mp3"/>
  <p:tag name="AUDIO_ID" val="264"/>
  <p:tag name="ELAPSEDTIME" val="38.014"/>
  <p:tag name="ARTICULATE_SLIDE_PAUSE" val="0"/>
  <p:tag name="ARTICULATE_NAV_LEVEL" val="2"/>
  <p:tag name="ARTICULATE_PLAYLIST_ID" val="-1"/>
  <p:tag name="ARTICULATE_LOCK_SLIDE" val="0"/>
  <p:tag name="ARTICULATE_SLIDE_NAV" val="8"/>
</p:tagLst>
</file>

<file path=ppt/tags/tag46.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4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MARGIN_1" val="0"/>
  <p:tag name="MARGIN_2" val="36"/>
  <p:tag name="MARGIN_3" val="72"/>
  <p:tag name="MARGIN_4" val="108"/>
  <p:tag name="MARGIN_5" val="144"/>
  <p:tag name="FONT_SIZE" val="12"/>
</p:tagLst>
</file>

<file path=ppt/tags/tag48.xml><?xml version="1.0" encoding="utf-8"?>
<p:tagLst xmlns:a="http://schemas.openxmlformats.org/drawingml/2006/main" xmlns:r="http://schemas.openxmlformats.org/officeDocument/2006/relationships" xmlns:p="http://schemas.openxmlformats.org/presentationml/2006/main">
  <p:tag name="ARTICULATE_TITLE_TAG" val="Protection for Species at Risk"/>
  <p:tag name="TIMELINE" val="4.7/6.2/15.4/18.7/20.1/22.6"/>
  <p:tag name="ARTICULATE_SLIDE_GUID" val="8db75aef-07d5-4b20-9119-b88070e05841"/>
  <p:tag name="AUDIO_IMPORT" val="M:\Human Resources\Health and Safety (1460)\On-line Training materials\BCTS on-line materials\Species at Risk\Narration\Slide_10.mp3"/>
  <p:tag name="AUDIO_ID" val="265"/>
  <p:tag name="ELAPSEDTIME" val="25.736"/>
  <p:tag name="ARTICULATE_SLIDE_PAUSE" val="0"/>
  <p:tag name="ARTICULATE_NAV_LEVEL" val="1"/>
  <p:tag name="ARTICULATE_PLAYLIST_ID" val="-1"/>
  <p:tag name="ARTICULATE_LOCK_SLIDE" val="0"/>
  <p:tag name="ARTICULATE_SLIDE_NAV" val="9"/>
</p:tagLst>
</file>

<file path=ppt/tags/tag4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5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MARGIN_1" val="0"/>
  <p:tag name="MARGIN_2" val="36"/>
  <p:tag name="MARGIN_3" val="72"/>
  <p:tag name="MARGIN_4" val="108"/>
  <p:tag name="MARGIN_5" val="144"/>
  <p:tag name="FONT_SIZE" val="12"/>
</p:tagLst>
</file>

<file path=ppt/tags/tag51.xml><?xml version="1.0" encoding="utf-8"?>
<p:tagLst xmlns:a="http://schemas.openxmlformats.org/drawingml/2006/main" xmlns:r="http://schemas.openxmlformats.org/officeDocument/2006/relationships" xmlns:p="http://schemas.openxmlformats.org/presentationml/2006/main">
  <p:tag name="ARTICULATE_TITLE_TAG" val="Species at Risk Act"/>
  <p:tag name="TIMELINE" val="22.7/25.6/28.3/36.0/40.4/44.8/47.3/57.3/65.6/72.4/79.7/86.2"/>
  <p:tag name="ARTICULATE_SLIDE_GUID" val="73faf485-f90a-4f53-9e89-ffb91e9042e8"/>
  <p:tag name="AUDIO_IMPORT" val="M:\Human Resources\Health and Safety (1460)\On-line Training materials\BCTS on-line materials\Species at Risk\Narration\Slide_11.mp3"/>
  <p:tag name="AUDIO_ID" val="266"/>
  <p:tag name="ELAPSEDTIME" val="107.108"/>
  <p:tag name="ARTICULATE_SLIDE_PAUSE" val="0"/>
  <p:tag name="ARTICULATE_NAV_LEVEL" val="2"/>
  <p:tag name="ARTICULATE_PLAYLIST_ID" val="-1"/>
  <p:tag name="ARTICULATE_LOCK_SLIDE" val="0"/>
  <p:tag name="ARTICULATE_SLIDE_NAV" val="10"/>
</p:tagLst>
</file>

<file path=ppt/tags/tag5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53.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5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MARGIN_1" val="17.66339"/>
  <p:tag name="MARGIN_2" val="36"/>
  <p:tag name="MARGIN_3" val="72"/>
  <p:tag name="MARGIN_4" val="108"/>
  <p:tag name="MARGIN_5" val="144"/>
  <p:tag name="FONT_SIZE" val="10"/>
</p:tagLst>
</file>

<file path=ppt/tags/tag55.xml><?xml version="1.0" encoding="utf-8"?>
<p:tagLst xmlns:a="http://schemas.openxmlformats.org/drawingml/2006/main" xmlns:r="http://schemas.openxmlformats.org/officeDocument/2006/relationships" xmlns:p="http://schemas.openxmlformats.org/presentationml/2006/main">
  <p:tag name="ARTICULATE_TITLE_TAG" val="Species at Risk Act"/>
  <p:tag name="TIMELINE" val="22.7/25.6/28.3/36.0/40.4/44.8/47.3/57.3/65.6/72.4/79.7/86.2"/>
  <p:tag name="ARTICULATE_SLIDE_GUID" val="73faf485-f90a-4f53-9e89-ffb91e9042e8"/>
  <p:tag name="AUDIO_IMPORT" val="M:\Human Resources\Health and Safety (1460)\On-line Training materials\BCTS on-line materials\Species at Risk\Narration\Slide_11.mp3"/>
  <p:tag name="AUDIO_ID" val="266"/>
  <p:tag name="ELAPSEDTIME" val="107.108"/>
  <p:tag name="ARTICULATE_SLIDE_PAUSE" val="0"/>
  <p:tag name="ARTICULATE_NAV_LEVEL" val="2"/>
  <p:tag name="ARTICULATE_PLAYLIST_ID" val="-1"/>
  <p:tag name="ARTICULATE_LOCK_SLIDE" val="0"/>
  <p:tag name="ARTICULATE_SLIDE_NAV" val="10"/>
</p:tagLst>
</file>

<file path=ppt/tags/tag56.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57.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5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MARGIN_1" val="17.66339"/>
  <p:tag name="MARGIN_2" val="36"/>
  <p:tag name="MARGIN_3" val="72"/>
  <p:tag name="MARGIN_4" val="108"/>
  <p:tag name="MARGIN_5" val="144"/>
  <p:tag name="FONT_SIZE" val="10"/>
</p:tagLst>
</file>

<file path=ppt/tags/tag59.xml><?xml version="1.0" encoding="utf-8"?>
<p:tagLst xmlns:a="http://schemas.openxmlformats.org/drawingml/2006/main" xmlns:r="http://schemas.openxmlformats.org/officeDocument/2006/relationships" xmlns:p="http://schemas.openxmlformats.org/presentationml/2006/main">
  <p:tag name="ARTICULATE_TITLE_TAG" val="Species at Risk Act"/>
  <p:tag name="TIMELINE" val="14.7/18.1/21.1/24.9/46.4/49.4/51.1/57.3/59.9/62.9/96.7/102.3/105.2"/>
  <p:tag name="ARTICULATE_SLIDE_GUID" val="2f36e3bc-91d1-4673-adc3-c55247b42bbc"/>
  <p:tag name="AUDIO_IMPORT" val="M:\Human Resources\Health and Safety (1460)\On-line Training materials\BCTS on-line materials\Species at Risk\Narration\Slide_12.mp3"/>
  <p:tag name="AUDIO_ID" val="267"/>
  <p:tag name="ELAPSEDTIME" val="119.046"/>
  <p:tag name="ARTICULATE_SLIDE_PAUSE" val="0"/>
  <p:tag name="ARTICULATE_NAV_LEVEL" val="2"/>
  <p:tag name="ARTICULATE_PLAYLIST_ID" val="-1"/>
  <p:tag name="ARTICULATE_LOCK_SLIDE" val="0"/>
  <p:tag name="ARTICULATE_SLIDE_NAV" val="11"/>
</p:tagLst>
</file>

<file path=ppt/tags/tag6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61.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6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Lst>
</file>

<file path=ppt/tags/tag63.xml><?xml version="1.0" encoding="utf-8"?>
<p:tagLst xmlns:a="http://schemas.openxmlformats.org/drawingml/2006/main" xmlns:r="http://schemas.openxmlformats.org/officeDocument/2006/relationships" xmlns:p="http://schemas.openxmlformats.org/presentationml/2006/main">
  <p:tag name="ARTICULATE_TITLE_TAG" val="Species at Risk Act"/>
  <p:tag name="TIMELINE" val="14.7/18.1/21.1/24.9/46.4/49.4/51.1/57.3/59.9/62.9/96.7/102.3/105.2"/>
  <p:tag name="ARTICULATE_SLIDE_GUID" val="2f36e3bc-91d1-4673-adc3-c55247b42bbc"/>
  <p:tag name="AUDIO_IMPORT" val="M:\Human Resources\Health and Safety (1460)\On-line Training materials\BCTS on-line materials\Species at Risk\Narration\Slide_12.mp3"/>
  <p:tag name="AUDIO_ID" val="267"/>
  <p:tag name="ELAPSEDTIME" val="119.046"/>
  <p:tag name="ARTICULATE_SLIDE_PAUSE" val="0"/>
  <p:tag name="ARTICULATE_NAV_LEVEL" val="2"/>
  <p:tag name="ARTICULATE_PLAYLIST_ID" val="-1"/>
  <p:tag name="ARTICULATE_LOCK_SLIDE" val="0"/>
  <p:tag name="ARTICULATE_SLIDE_NAV" val="11"/>
</p:tagLst>
</file>

<file path=ppt/tags/tag6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65.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6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Lst>
</file>

<file path=ppt/tags/tag67.xml><?xml version="1.0" encoding="utf-8"?>
<p:tagLst xmlns:a="http://schemas.openxmlformats.org/drawingml/2006/main" xmlns:r="http://schemas.openxmlformats.org/officeDocument/2006/relationships" xmlns:p="http://schemas.openxmlformats.org/presentationml/2006/main">
  <p:tag name="ARTICULATE_TITLE_TAG" val="Species at Risk Act"/>
  <p:tag name="TIMELINE" val="14.7/18.1/21.1/24.9/46.4/49.4/51.1/57.3/59.9/62.9/96.7/102.3/105.2"/>
  <p:tag name="ARTICULATE_SLIDE_GUID" val="2f36e3bc-91d1-4673-adc3-c55247b42bbc"/>
  <p:tag name="AUDIO_IMPORT" val="M:\Human Resources\Health and Safety (1460)\On-line Training materials\BCTS on-line materials\Species at Risk\Narration\Slide_12.mp3"/>
  <p:tag name="AUDIO_ID" val="267"/>
  <p:tag name="ELAPSEDTIME" val="119.046"/>
  <p:tag name="ARTICULATE_SLIDE_PAUSE" val="0"/>
  <p:tag name="ARTICULATE_NAV_LEVEL" val="2"/>
  <p:tag name="ARTICULATE_PLAYLIST_ID" val="-1"/>
  <p:tag name="ARTICULATE_LOCK_SLIDE" val="0"/>
  <p:tag name="ARTICULATE_SLIDE_NAV" val="11"/>
</p:tagLst>
</file>

<file path=ppt/tags/tag6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69.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7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Lst>
</file>

<file path=ppt/tags/tag71.xml><?xml version="1.0" encoding="utf-8"?>
<p:tagLst xmlns:a="http://schemas.openxmlformats.org/drawingml/2006/main" xmlns:r="http://schemas.openxmlformats.org/officeDocument/2006/relationships" xmlns:p="http://schemas.openxmlformats.org/presentationml/2006/main">
  <p:tag name="ARTICULATE_TITLE_TAG" val="BC Wildlife Act"/>
  <p:tag name="TIMELINE" val="2.8/9.3/18.1/21.8/25.6/32.0"/>
  <p:tag name="ARTICULATE_SLIDE_GUID" val="3fd932b7-bf03-4a65-af92-d813cebc8209"/>
  <p:tag name="AUDIO_IMPORT" val="M:\Human Resources\Health and Safety (1460)\On-line Training materials\BCTS on-line materials\Species at Risk\Narration\Slide_13.mp3"/>
  <p:tag name="AUDIO_ID" val="268"/>
  <p:tag name="ELAPSEDTIME" val="36.159"/>
  <p:tag name="ARTICULATE_SLIDE_PAUSE" val="0"/>
  <p:tag name="ARTICULATE_NAV_LEVEL" val="2"/>
  <p:tag name="ARTICULATE_PLAYLIST_ID" val="-1"/>
  <p:tag name="ARTICULATE_LOCK_SLIDE" val="0"/>
  <p:tag name="ARTICULATE_SLIDE_NAV" val="12"/>
</p:tagLst>
</file>

<file path=ppt/tags/tag7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73.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MARGIN_1" val="0"/>
  <p:tag name="MARGIN_2" val="36"/>
  <p:tag name="MARGIN_3" val="72"/>
  <p:tag name="MARGIN_4" val="108"/>
  <p:tag name="MARGIN_5" val="144"/>
  <p:tag name="FONT_SIZE" val="12"/>
</p:tagLst>
</file>

<file path=ppt/tags/tag74.xml><?xml version="1.0" encoding="utf-8"?>
<p:tagLst xmlns:a="http://schemas.openxmlformats.org/drawingml/2006/main" xmlns:r="http://schemas.openxmlformats.org/officeDocument/2006/relationships" xmlns:p="http://schemas.openxmlformats.org/presentationml/2006/main">
  <p:tag name="ARTICULATE_TITLE_TAG" val="Forest and Range Practices Act"/>
  <p:tag name="TIMELINE" val="4.5/9.4/16.2/28.4/40.6/43.3/45.8/48.2/50.0"/>
  <p:tag name="ARTICULATE_SLIDE_GUID" val="e04f8b9a-eb9b-4dea-b17d-5d5e11145f53"/>
  <p:tag name="AUDIO_IMPORT" val="M:\Human Resources\Health and Safety (1460)\On-line Training materials\BCTS on-line materials\Species at Risk\Narration\Slide_14.mp3"/>
  <p:tag name="AUDIO_ID" val="269"/>
  <p:tag name="ELAPSEDTIME" val="52.486"/>
  <p:tag name="ARTICULATE_SLIDE_PAUSE" val="0"/>
  <p:tag name="ARTICULATE_NAV_LEVEL" val="2"/>
  <p:tag name="ARTICULATE_PLAYLIST_ID" val="-1"/>
  <p:tag name="ARTICULATE_LOCK_SLIDE" val="0"/>
  <p:tag name="ARTICULATE_SLIDE_NAV" val="13"/>
</p:tagLst>
</file>

<file path=ppt/tags/tag75.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7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MARGIN_1" val="0"/>
  <p:tag name="MARGIN_2" val="36"/>
  <p:tag name="MARGIN_3" val="72"/>
  <p:tag name="MARGIN_4" val="108"/>
  <p:tag name="MARGIN_5" val="144"/>
  <p:tag name="FONT_SIZE" val="12"/>
</p:tagLst>
</file>

<file path=ppt/tags/tag77.xml><?xml version="1.0" encoding="utf-8"?>
<p:tagLst xmlns:a="http://schemas.openxmlformats.org/drawingml/2006/main" xmlns:r="http://schemas.openxmlformats.org/officeDocument/2006/relationships" xmlns:p="http://schemas.openxmlformats.org/presentationml/2006/main">
  <p:tag name="ARTICULATE_TITLE_TAG" val="Identified Wildlife Management Strategy"/>
  <p:tag name="TIMELINE" val="3.5/13.2/21.8"/>
  <p:tag name="ARTICULATE_SLIDE_GUID" val="31ef6651-46a1-4e79-b185-b312b468a35e"/>
  <p:tag name="AUDIO_IMPORT" val="M:\Human Resources\Health and Safety (1460)\On-line Training materials\BCTS on-line materials\Species at Risk\Narration\Slide_15.mp3"/>
  <p:tag name="AUDIO_ID" val="270"/>
  <p:tag name="ELAPSEDTIME" val="35.95"/>
  <p:tag name="ARTICULATE_SLIDE_PAUSE" val="0"/>
  <p:tag name="ARTICULATE_NAV_LEVEL" val="2"/>
  <p:tag name="ARTICULATE_PLAYLIST_ID" val="-1"/>
  <p:tag name="ARTICULATE_LOCK_SLIDE" val="0"/>
  <p:tag name="ARTICULATE_SLIDE_NAV" val="14"/>
</p:tagLst>
</file>

<file path=ppt/tags/tag7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7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81.xml><?xml version="1.0" encoding="utf-8"?>
<p:tagLst xmlns:a="http://schemas.openxmlformats.org/drawingml/2006/main" xmlns:r="http://schemas.openxmlformats.org/officeDocument/2006/relationships" xmlns:p="http://schemas.openxmlformats.org/presentationml/2006/main">
  <p:tag name="ARTICULATE_TITLE_TAG" val="Wildlife Habitat Features"/>
  <p:tag name="TIMELINE" val="5.8/11.8/19.6/22.3/27.1/30.1/33.2/37.4"/>
  <p:tag name="ARTICULATE_SLIDE_GUID" val="fa118fcd-1a9c-4771-83f6-6d49a8b24be5"/>
  <p:tag name="AUDIO_IMPORT" val="M:\Human Resources\Health and Safety (1460)\On-line Training materials\BCTS on-line materials\Species at Risk\Narration\Slide_16.mp3"/>
  <p:tag name="AUDIO_ID" val="271"/>
  <p:tag name="ELAPSEDTIME" val="43.395"/>
  <p:tag name="ARTICULATE_SLIDE_PAUSE" val="0"/>
  <p:tag name="ARTICULATE_NAV_LEVEL" val="2"/>
  <p:tag name="ARTICULATE_PLAYLIST_ID" val="-1"/>
  <p:tag name="ARTICULATE_LOCK_SLIDE" val="0"/>
  <p:tag name="ARTICULATE_SLIDE_NAV" val="15"/>
</p:tagLst>
</file>

<file path=ppt/tags/tag8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3.xml><?xml version="1.0" encoding="utf-8"?>
<p:tagLst xmlns:a="http://schemas.openxmlformats.org/drawingml/2006/main" xmlns:r="http://schemas.openxmlformats.org/officeDocument/2006/relationships" xmlns:p="http://schemas.openxmlformats.org/presentationml/2006/main">
  <p:tag name="ARTICULATE_TITLE_TAG" val="Ungulate Winter Ranges"/>
  <p:tag name="TIMELINE" val="15.7/20.8/30.0"/>
  <p:tag name="ARTICULATE_SLIDE_GUID" val="323af487-f9fc-4c23-9bec-b4171609f5ba"/>
  <p:tag name="AUDIO_IMPORT" val="M:\Human Resources\Health and Safety (1460)\On-line Training materials\BCTS on-line materials\Species at Risk\Narration\Slide_17.mp3"/>
  <p:tag name="AUDIO_ID" val="272"/>
  <p:tag name="ELAPSEDTIME" val="45.798"/>
  <p:tag name="ARTICULATE_SLIDE_PAUSE" val="0"/>
  <p:tag name="ARTICULATE_NAV_LEVEL" val="2"/>
  <p:tag name="ARTICULATE_PLAYLIST_ID" val="-1"/>
  <p:tag name="ARTICULATE_LOCK_SLIDE" val="0"/>
  <p:tag name="ARTICULATE_SLIDE_NAV" val="16"/>
</p:tagLst>
</file>

<file path=ppt/tags/tag8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5.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86.xml><?xml version="1.0" encoding="utf-8"?>
<p:tagLst xmlns:a="http://schemas.openxmlformats.org/drawingml/2006/main" xmlns:r="http://schemas.openxmlformats.org/officeDocument/2006/relationships" xmlns:p="http://schemas.openxmlformats.org/presentationml/2006/main">
  <p:tag name="ARTICULATE_TITLE_TAG" val="Non-Spatial Old Growth Order"/>
  <p:tag name="TIMELINE" val="19.0/23.3/29.8/58.1/63.8/71.0"/>
  <p:tag name="ARTICULATE_SLIDE_GUID" val="db675ed7-7a41-45a2-bf80-a4e5b2fcbe19"/>
  <p:tag name="AUDIO_IMPORT" val="M:\Human Resources\Health and Safety (1460)\On-line Training materials\BCTS on-line materials\Species at Risk\Narration\Slide_18.mp3"/>
  <p:tag name="AUDIO_ID" val="273"/>
  <p:tag name="ELAPSEDTIME" val="75.892"/>
  <p:tag name="ARTICULATE_SLIDE_PAUSE" val="0"/>
  <p:tag name="ARTICULATE_NAV_LEVEL" val="2"/>
  <p:tag name="ARTICULATE_PLAYLIST_ID" val="-1"/>
  <p:tag name="ARTICULATE_LOCK_SLIDE" val="0"/>
  <p:tag name="ARTICULATE_SLIDE_NAV" val="17"/>
</p:tagLst>
</file>

<file path=ppt/tags/tag87.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8.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89.xml><?xml version="1.0" encoding="utf-8"?>
<p:tagLst xmlns:a="http://schemas.openxmlformats.org/drawingml/2006/main" xmlns:r="http://schemas.openxmlformats.org/officeDocument/2006/relationships" xmlns:p="http://schemas.openxmlformats.org/presentationml/2006/main">
  <p:tag name="ARTICULATE_TITLE_TAG" val="Wildlife Tree Patches"/>
  <p:tag name="TIMELINE" val="13.8/29.4/47.8/53.8/64.3"/>
  <p:tag name="ARTICULATE_SLIDE_GUID" val="5dbcc149-df1c-4bf6-983a-950b840d4b8c"/>
  <p:tag name="AUDIO_IMPORT" val="M:\Human Resources\Health and Safety (1460)\On-line Training materials\BCTS on-line materials\Species at Risk\Narration\Slide_19.mp3"/>
  <p:tag name="AUDIO_ID" val="274"/>
  <p:tag name="ELAPSEDTIME" val="71.451"/>
  <p:tag name="ARTICULATE_SLIDE_PAUSE" val="0"/>
  <p:tag name="ARTICULATE_NAV_LEVEL" val="2"/>
  <p:tag name="ARTICULATE_PLAYLIST_ID" val="-1"/>
  <p:tag name="ARTICULATE_LOCK_SLIDE" val="0"/>
  <p:tag name="ARTICULATE_SLIDE_NAV" val="18"/>
</p:tagLst>
</file>

<file path=ppt/tags/tag9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1.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92.xml><?xml version="1.0" encoding="utf-8"?>
<p:tagLst xmlns:a="http://schemas.openxmlformats.org/drawingml/2006/main" xmlns:r="http://schemas.openxmlformats.org/officeDocument/2006/relationships" xmlns:p="http://schemas.openxmlformats.org/presentationml/2006/main">
  <p:tag name="ARTICULATE_TITLE_TAG" val="Fish Protection Act"/>
  <p:tag name="TIMELINE" val="4.0/17.5/20.1/22.1/24.5/27.6/32.4"/>
  <p:tag name="ARTICULATE_SLIDE_GUID" val="24a0fcb1-3221-4c23-b80d-21c430ac1169"/>
  <p:tag name="AUDIO_IMPORT" val="M:\Human Resources\Health and Safety (1460)\On-line Training materials\BCTS on-line materials\Species at Risk\Narration\Slide_20.mp3"/>
  <p:tag name="AUDIO_ID" val="275"/>
  <p:tag name="ELAPSEDTIME" val="39.686"/>
  <p:tag name="ARTICULATE_SLIDE_PAUSE" val="0"/>
  <p:tag name="ARTICULATE_NAV_LEVEL" val="2"/>
  <p:tag name="ARTICULATE_PLAYLIST_ID" val="-1"/>
  <p:tag name="ARTICULATE_LOCK_SLIDE" val="0"/>
  <p:tag name="ARTICULATE_SLIDE_NAV" val="19"/>
</p:tagLst>
</file>

<file path=ppt/tags/tag9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5.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96.xml><?xml version="1.0" encoding="utf-8"?>
<p:tagLst xmlns:a="http://schemas.openxmlformats.org/drawingml/2006/main" xmlns:r="http://schemas.openxmlformats.org/officeDocument/2006/relationships" xmlns:p="http://schemas.openxmlformats.org/presentationml/2006/main">
  <p:tag name="ARTICULATE_TITLE_TAG" val="Riparian Areas Regulation"/>
  <p:tag name="TIMELINE" val="2.8/5.9/13.7/15.1/28.6/34.7/45.9/52.8/57.8"/>
  <p:tag name="ARTICULATE_SLIDE_GUID" val="7f12bcbe-b2a6-46e0-831a-ed7503dbe40b"/>
  <p:tag name="AUDIO_IMPORT" val="M:\Human Resources\Health and Safety (1460)\On-line Training materials\BCTS on-line materials\Species at Risk\Narration\Slide_21.mp3"/>
  <p:tag name="AUDIO_ID" val="276"/>
  <p:tag name="ELAPSEDTIME" val="66.984"/>
  <p:tag name="ARTICULATE_SLIDE_PAUSE" val="0"/>
  <p:tag name="ARTICULATE_NAV_LEVEL" val="2"/>
  <p:tag name="ARTICULATE_PLAYLIST_ID" val="-1"/>
  <p:tag name="ARTICULATE_LOCK_SLIDE" val="0"/>
  <p:tag name="ARTICULATE_SLIDE_NAV" val="20"/>
</p:tagLst>
</file>

<file path=ppt/tags/tag97.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MARGIN_1" val="0"/>
  <p:tag name="MARGIN_2" val="36"/>
  <p:tag name="MARGIN_3" val="72"/>
  <p:tag name="MARGIN_4" val="108"/>
  <p:tag name="MARGIN_5" val="144"/>
  <p:tag name="FONT_SIZE" val="10"/>
</p:tagLst>
</file>

<file path=ppt/tags/tag99.xml><?xml version="1.0" encoding="utf-8"?>
<p:tagLst xmlns:a="http://schemas.openxmlformats.org/drawingml/2006/main" xmlns:r="http://schemas.openxmlformats.org/officeDocument/2006/relationships" xmlns:p="http://schemas.openxmlformats.org/presentationml/2006/main">
  <p:tag name="ARTICULATE_TITLE_TAG" val="Ranking Species at Risk"/>
  <p:tag name="TIMELINE" val="5.0/10.6/18.9/27.4/62.4/67.8/70.2/72.1/74.3/77.0"/>
  <p:tag name="ARTICULATE_SLIDE_GUID" val="357bb9b7-d8d1-4cfb-b2d6-b653bb01d5c6"/>
  <p:tag name="AUDIO_IMPORT" val="M:\Human Resources\Health and Safety (1460)\On-line Training materials\BCTS on-line materials\Species at Risk\Narration\Slide_22.mp3"/>
  <p:tag name="AUDIO_ID" val="277"/>
  <p:tag name="ELAPSEDTIME" val="94.282"/>
  <p:tag name="ARTICULATE_SLIDE_PAUSE" val="0"/>
  <p:tag name="ARTICULATE_NAV_LEVEL" val="1"/>
  <p:tag name="ARTICULATE_PLAYLIST_ID" val="-1"/>
  <p:tag name="ARTICULATE_LOCK_SLIDE" val="0"/>
  <p:tag name="ARTICULATE_SLIDE_NAV" val="21"/>
</p:tagLst>
</file>

<file path=ppt/tags/tag10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01.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0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MARGIN_1" val="0"/>
  <p:tag name="MARGIN_2" val="36"/>
  <p:tag name="MARGIN_3" val="72"/>
  <p:tag name="MARGIN_4" val="108"/>
  <p:tag name="MARGIN_5" val="144"/>
  <p:tag name="FONT_SIZE" val="10"/>
</p:tagLst>
</file>

<file path=ppt/tags/tag103.xml><?xml version="1.0" encoding="utf-8"?>
<p:tagLst xmlns:a="http://schemas.openxmlformats.org/drawingml/2006/main" xmlns:r="http://schemas.openxmlformats.org/officeDocument/2006/relationships" xmlns:p="http://schemas.openxmlformats.org/presentationml/2006/main">
  <p:tag name="ARTICULATE_TITLE_TAG" val="Ranking Species at Risk"/>
  <p:tag name="TIMELINE" val="5.0/10.6/18.9/27.4/62.4/67.8/70.2/72.1/74.3/77.0"/>
  <p:tag name="ARTICULATE_SLIDE_GUID" val="357bb9b7-d8d1-4cfb-b2d6-b653bb01d5c6"/>
  <p:tag name="AUDIO_IMPORT" val="M:\Human Resources\Health and Safety (1460)\On-line Training materials\BCTS on-line materials\Species at Risk\Narration\Slide_22.mp3"/>
  <p:tag name="AUDIO_ID" val="277"/>
  <p:tag name="ELAPSEDTIME" val="94.282"/>
  <p:tag name="ARTICULATE_SLIDE_PAUSE" val="0"/>
  <p:tag name="ARTICULATE_NAV_LEVEL" val="1"/>
  <p:tag name="ARTICULATE_PLAYLIST_ID" val="-1"/>
  <p:tag name="ARTICULATE_LOCK_SLIDE" val="0"/>
  <p:tag name="ARTICULATE_SLIDE_NAV" val="21"/>
</p:tagLst>
</file>

<file path=ppt/tags/tag10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05.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0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 name="BULLET_14" val="8226"/>
  <p:tag name="BULLET_15" val="8226"/>
  <p:tag name="BULLET_16" val="8226"/>
  <p:tag name="BULLET_17" val="8226"/>
  <p:tag name="BULLET_18" val="8226"/>
  <p:tag name="MARGIN_1" val="0"/>
  <p:tag name="MARGIN_2" val="36"/>
  <p:tag name="MARGIN_3" val="72"/>
  <p:tag name="MARGIN_4" val="108"/>
  <p:tag name="MARGIN_5" val="144"/>
  <p:tag name="FONT_SIZE" val="10"/>
</p:tagLst>
</file>

<file path=ppt/tags/tag107.xml><?xml version="1.0" encoding="utf-8"?>
<p:tagLst xmlns:a="http://schemas.openxmlformats.org/drawingml/2006/main" xmlns:r="http://schemas.openxmlformats.org/officeDocument/2006/relationships" xmlns:p="http://schemas.openxmlformats.org/presentationml/2006/main">
  <p:tag name="ARTICULATE_TITLE_TAG" val="Ranking Species at Risk"/>
  <p:tag name="TIMELINE" val="5.6/21.7/38.8"/>
  <p:tag name="ARTICULATE_SLIDE_GUID" val="fd2bd7be-3e7b-41e4-9a34-9afa43aac012"/>
  <p:tag name="AUDIO_IMPORT" val="M:\Human Resources\Health and Safety (1460)\On-line Training materials\BCTS on-line materials\Species at Risk\Narration\Slide_23.mp3"/>
  <p:tag name="AUDIO_ID" val="278"/>
  <p:tag name="ELAPSEDTIME" val="52.486"/>
  <p:tag name="ARTICULATE_SLIDE_PAUSE" val="0"/>
  <p:tag name="ARTICULATE_NAV_LEVEL" val="2"/>
  <p:tag name="ARTICULATE_PLAYLIST_ID" val="-1"/>
  <p:tag name="ARTICULATE_LOCK_SLIDE" val="0"/>
  <p:tag name="ARTICULATE_SLIDE_NAV" val="22"/>
</p:tagLst>
</file>

<file path=ppt/tags/tag10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109.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10.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11.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12.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13.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14.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15.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1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17.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18.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19.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20.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21.xml><?xml version="1.0" encoding="utf-8"?>
<p:tagLst xmlns:a="http://schemas.openxmlformats.org/drawingml/2006/main" xmlns:r="http://schemas.openxmlformats.org/officeDocument/2006/relationships" xmlns:p="http://schemas.openxmlformats.org/presentationml/2006/main">
  <p:tag name="ARTICULATE_TITLE_TAG" val="Conclusion"/>
  <p:tag name="ARTICULATE_SLIDE_GUID" val="678591d5-0cf1-47d7-baa1-ac329807ba5c"/>
  <p:tag name="AUDIO_IMPORT" val="M:\Human Resources\Health and Safety (1460)\On-line Training materials\BCTS on-line materials\Species at Risk\Narration\Slide_35.mp3"/>
  <p:tag name="AUDIO_ID" val="290"/>
  <p:tag name="ELAPSEDTIME" val="46.321"/>
  <p:tag name="ARTICULATE_SLIDE_PAUSE" val="0"/>
  <p:tag name="ARTICULATE_NAV_LEVEL" val="1"/>
  <p:tag name="ARTICULATE_PLAYLIST_ID" val="-1"/>
  <p:tag name="ARTICULATE_LOCK_SLIDE" val="0"/>
  <p:tag name="TIMELINE" val="2.1/6.7/13.8/21.7/25.5/36.6"/>
  <p:tag name="ANNOTATION_COUNT" val="0"/>
  <p:tag name="ARTICULATE_SLIDE_NAV" val="34"/>
</p:tagLst>
</file>

<file path=ppt/tags/tag12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TmjoRo2n_files\slide0001_image001.jpg"/>
</p:tagLst>
</file>

<file path=ppt/tags/tag123.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2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7"/>
</p:tagLst>
</file>

<file path=ppt/tags/tag125.xml><?xml version="1.0" encoding="utf-8"?>
<p:tagLst xmlns:a="http://schemas.openxmlformats.org/drawingml/2006/main" xmlns:r="http://schemas.openxmlformats.org/officeDocument/2006/relationships" xmlns:p="http://schemas.openxmlformats.org/presentationml/2006/main">
  <p:tag name="ARTICULATE_TITLE_TAG" val="PGBA SAR List"/>
  <p:tag name="ARTICULATE_SLIDE_GUID" val="7ad8bbba-366b-4aa6-adf2-60a43ed2d065"/>
  <p:tag name="AUDIO_IMPORT" val="M:\Human Resources\Health and Safety (1460)\On-line Training materials\BCTS on-line materials\Species at Risk\Narration\Slide_28.mp3"/>
  <p:tag name="AUDIO_ID" val="283"/>
  <p:tag name="ELAPSEDTIME" val="9.593"/>
  <p:tag name="ARTICULATE_SLIDE_PAUSE" val="1"/>
  <p:tag name="ARTICULATE_NAV_LEVEL" val="1"/>
  <p:tag name="ARTICULATE_PLAYLIST_ID" val="-1"/>
  <p:tag name="ARTICULATE_VIEW_MODE" val="0"/>
  <p:tag name="ARTICULATE_LOCK_SLIDE" val="0"/>
  <p:tag name="ARTICULATE_SLIDE_NAV" val="27"/>
</p:tagLst>
</file>

<file path=ppt/tags/tag126.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127.xml><?xml version="1.0" encoding="utf-8"?>
<p:tagLst xmlns:a="http://schemas.openxmlformats.org/drawingml/2006/main" xmlns:r="http://schemas.openxmlformats.org/officeDocument/2006/relationships" xmlns:p="http://schemas.openxmlformats.org/presentationml/2006/main">
  <p:tag name="ARTICULATE_TITLE_TAG" val="Congratulations!"/>
  <p:tag name="TIMELINE" val="1.8"/>
  <p:tag name="ARTICULATE_SLIDE_GUID" val="52f7b9ef-8d44-4d18-aa53-7e7e2a2e65cb"/>
  <p:tag name="AUDIO_IMPORT" val="M:\Human Resources\Health and Safety (1460)\On-line Training materials\BCTS on-line materials\Species at Risk\Narration\Slide_37.mp3"/>
  <p:tag name="AUDIO_ID" val="292"/>
  <p:tag name="ELAPSEDTIME" val="58.677"/>
  <p:tag name="ARTICULATE_SLIDE_PAUSE" val="0"/>
  <p:tag name="ARTICULATE_NAV_LEVEL" val="2"/>
  <p:tag name="ARTICULATE_HIDE_SLIDE" val="1"/>
  <p:tag name="ARTICULATE_PLAYLIST_ID" val="-1"/>
  <p:tag name="ARTICULATE_VIEW_MODE" val="0"/>
  <p:tag name="ARTICULATE_LOCK_SLIDE" val="0"/>
  <p:tag name="ARTICULATE_SLIDE_NAV" val="36"/>
</p:tagLst>
</file>

<file path=ppt/tags/tag12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29.xml><?xml version="1.0" encoding="utf-8"?>
<p:tagLst xmlns:a="http://schemas.openxmlformats.org/drawingml/2006/main" xmlns:r="http://schemas.openxmlformats.org/officeDocument/2006/relationships" xmlns:p="http://schemas.openxmlformats.org/presentationml/2006/main">
  <p:tag name="ARTICULATE_PUBLISH_MODE" val="1"/>
</p:tagLst>
</file>

<file path=ppt/tags/tag13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BULLET_12" val="8226"/>
  <p:tag name="BULLET_13" val="8226"/>
</p:tagLst>
</file>

<file path=ppt/theme/theme1.xml><?xml version="1.0" encoding="utf-8"?>
<a:theme xmlns:a="http://schemas.openxmlformats.org/drawingml/2006/main" name="1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6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7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8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9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5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7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0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1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8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2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3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4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5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16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7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8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9_Custom Design">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600"/>
      </a:hlink>
      <a:folHlink>
        <a:srgbClr val="00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5_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00"/>
        </a:hlink>
        <a:folHlink>
          <a:srgbClr val="0066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1222</TotalTime>
  <Words>2727</Words>
  <Application>Microsoft Office PowerPoint</Application>
  <PresentationFormat>On-screen Show (4:3)</PresentationFormat>
  <Paragraphs>389</Paragraphs>
  <Slides>34</Slides>
  <Notes>34</Notes>
  <HiddenSlides>0</HiddenSlides>
  <MMClips>0</MMClips>
  <ScaleCrop>false</ScaleCrop>
  <HeadingPairs>
    <vt:vector size="4" baseType="variant">
      <vt:variant>
        <vt:lpstr>Theme</vt:lpstr>
      </vt:variant>
      <vt:variant>
        <vt:i4>30</vt:i4>
      </vt:variant>
      <vt:variant>
        <vt:lpstr>Slide Titles</vt:lpstr>
      </vt:variant>
      <vt:variant>
        <vt:i4>34</vt:i4>
      </vt:variant>
    </vt:vector>
  </HeadingPairs>
  <TitlesOfParts>
    <vt:vector size="64" baseType="lpstr">
      <vt:lpstr>1_Default Design</vt:lpstr>
      <vt:lpstr>2_Default Design</vt:lpstr>
      <vt:lpstr>Custom Design</vt:lpstr>
      <vt:lpstr>1_Custom Design</vt:lpstr>
      <vt:lpstr>2_Custom Design</vt:lpstr>
      <vt:lpstr>3_Custom Design</vt:lpstr>
      <vt:lpstr>4_Custom Design</vt:lpstr>
      <vt:lpstr>5_Custom Design</vt:lpstr>
      <vt:lpstr>3_Default Design</vt:lpstr>
      <vt:lpstr>4_Default Design</vt:lpstr>
      <vt:lpstr>6_Custom Design</vt:lpstr>
      <vt:lpstr>7_Custom Design</vt:lpstr>
      <vt:lpstr>8_Custom Design</vt:lpstr>
      <vt:lpstr>9_Custom Design</vt:lpstr>
      <vt:lpstr>5_Default Design</vt:lpstr>
      <vt:lpstr>6_Default Design</vt:lpstr>
      <vt:lpstr>7_Default Design</vt:lpstr>
      <vt:lpstr>10_Custom Design</vt:lpstr>
      <vt:lpstr>11_Custom Design</vt:lpstr>
      <vt:lpstr>8_Default Design</vt:lpstr>
      <vt:lpstr>12_Custom Design</vt:lpstr>
      <vt:lpstr>13_Custom Design</vt:lpstr>
      <vt:lpstr>14_Custom Design</vt:lpstr>
      <vt:lpstr>15_Custom Design</vt:lpstr>
      <vt:lpstr>16_Custom Design</vt:lpstr>
      <vt:lpstr>17_Custom Design</vt:lpstr>
      <vt:lpstr>18_Custom Design</vt:lpstr>
      <vt:lpstr>19_Custom Design</vt:lpstr>
      <vt:lpstr>13_Default Design</vt:lpstr>
      <vt:lpstr>15_Default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KABILES</dc:creator>
  <cp:lastModifiedBy>Greenfield, Jeremy A FLNR:EX</cp:lastModifiedBy>
  <cp:revision>212</cp:revision>
  <dcterms:created xsi:type="dcterms:W3CDTF">2010-06-29T16:39:24Z</dcterms:created>
  <dcterms:modified xsi:type="dcterms:W3CDTF">2016-05-12T22:29:13Z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GUID">
    <vt:lpwstr>79D8656B-30E6-425A-B2C7-0666ED6AC516</vt:lpwstr>
  </property>
  <property fmtid="{D5CDD505-2E9C-101B-9397-08002B2CF9AE}" pid="4" name="ArticulatePath">
    <vt:lpwstr>Species at Risk</vt:lpwstr>
  </property>
  <property fmtid="{D5CDD505-2E9C-101B-9397-08002B2CF9AE}" pid="5" name="ArticulateProjectFull">
    <vt:lpwstr>M:\Human Resources\Health and Safety (1460)\On-line Training materials\BCTS on-line materials\Species at Risk\Species at Risk.ppta</vt:lpwstr>
  </property>
</Properties>
</file>